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14" r:id="rId2"/>
    <p:sldId id="258" r:id="rId3"/>
    <p:sldId id="321" r:id="rId4"/>
    <p:sldId id="318" r:id="rId5"/>
    <p:sldId id="300" r:id="rId6"/>
    <p:sldId id="313" r:id="rId7"/>
    <p:sldId id="311" r:id="rId8"/>
    <p:sldId id="310" r:id="rId9"/>
    <p:sldId id="322" r:id="rId10"/>
    <p:sldId id="320" r:id="rId11"/>
  </p:sldIdLst>
  <p:sldSz cx="12192000" cy="6858000"/>
  <p:notesSz cx="6858000" cy="9144000"/>
  <p:embeddedFontLst>
    <p:embeddedFont>
      <p:font typeface="나눔스퀘어라운드 Bold" panose="020B0600000101010101" charset="-127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008AC7"/>
    <a:srgbClr val="0F90CA"/>
    <a:srgbClr val="EDEDED"/>
    <a:srgbClr val="EE3900"/>
    <a:srgbClr val="BFBFBF"/>
    <a:srgbClr val="FFFFFF"/>
    <a:srgbClr val="DEEBF7"/>
    <a:srgbClr val="595959"/>
    <a:srgbClr val="A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2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BFB27D-1285-4824-8250-AE8B2240DF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4E6130-B570-40B3-B94E-B504AF7F9D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1505DA-F0E2-4497-8887-41B0CE870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CE05A2-654A-49A5-B4AF-1D814923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79B35C-F51E-40AE-BC01-3F5DBB9BD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514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4B69BA-9D20-4F0B-B8D6-515883118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927982-4B01-4BFD-A94E-38D1F2A842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14AC4D-952C-4C8B-A977-6AB8E3A4E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C10511-1271-417E-96DF-678F93392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1C2F75-554E-4F6E-AD6D-8F74F02A1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999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D74EF46-80F4-4424-B981-548A9B4DF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D606CA-70AD-4EBE-9A52-97A337841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E8170A-2560-4EDD-8772-FE4A30687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D57041-596A-4D55-8040-462DC9E2D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2B396B-9F08-43F7-BC38-0B5009BCE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107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BB98A9-B1D2-4B28-B486-83AFB5BCC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B784B4-D757-4DDD-A9C4-C151CCC6A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34C135-456C-4F6B-9196-A46A1CDA0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5F5B02-E8DA-4FA9-9298-8B43CC1A7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4D5666-A37F-47BC-A631-F10738E35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264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F1E31E-056F-438C-805E-20E0238CF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C9EF61-2EF6-49DA-990A-6A05AB98C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810B91-726D-4EC1-82B2-32785D67D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B0638E-6802-4B3C-9F7A-C721BE430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07DAA7-1C70-4272-BA0F-E7DAF3634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809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0E420D-0CF3-4DC3-8AAA-5A9094231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623B40-DA19-4B27-9C09-33B72DEDC0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8C8DB6-0CD9-4B39-8CD5-84C1FB05FA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C4A9BA-380C-4A17-A483-29BDBF84F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29BD8B-248E-4C7F-B049-D75966EE4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9FFF8A-B5AF-4512-913F-B5DBA0B25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4709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95B86-2326-4425-A162-663769F33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B260B6-4AE7-4FB3-87BA-5519AE0D8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C72756-B863-40E3-91C4-1CCE052459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30A279-543A-47D4-9BB8-12F6D0EF1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659C2D7-C936-4111-BC6C-E11FD9CD3C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905A3BC-8116-44E6-80D3-285BEB3B5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84947A6-8553-43D4-B809-3D644A615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91DC8D-5C2E-4C6F-9B60-67A5FD6DB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307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EA1B69-DE39-474B-B724-68FE40DF8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48A6EB6-99AF-4FF9-A34B-FA8406C1B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91BAB45-6956-4D18-9899-311308AF0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E7AED4-327B-46D9-9940-1049968C1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588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53F2047-C1B5-4C22-B531-CBE65ACFD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28DC85-C4EA-4BDE-A16A-FB3D5DB4B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4D17B4-491D-4FAB-B984-18A0A840B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259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3D4ABE-BDD5-4E10-99E5-D372B2A08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4B3253-6269-42DB-9C91-F78FC8065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F72764-F681-4EFF-8D31-E8332D3CF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B5D770-3F8E-4BB9-B4AC-E0688ED98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69BE2E-235B-4DC2-AA22-BD9F7FFB0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51EA1A-AE84-4129-8BA5-BEE26EA05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4855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809311-BC32-4777-BE93-E9B0A5E93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59D2ECD-1F95-437B-8C3C-416792B9F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7EBB70-7C79-4DE3-87E0-3B5032AEC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6A57A5-1F34-4833-AAD4-6FF429DCC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93BCE5-A374-4476-85DB-7AF8E8213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248095-8EB5-41C1-B555-D108F8360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696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63EB010-2AA9-4070-8CB6-A71B35F44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C019B2-5373-41D2-A593-935137A1C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B35B1F-D53A-4C09-B9CB-44B7AB6CB8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D4A96-2AAD-4E45-88F9-0357ED32B5BA}" type="datetimeFigureOut">
              <a:rPr lang="ko-KR" altLang="en-US" smtClean="0"/>
              <a:t>2023-12-03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5569B1-5A12-4CCC-AA01-2A35C0F872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1326BB-BDA5-429B-9039-C1F0CA3E28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8CAD5-2A74-4F4A-AEB7-14FB7055CD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06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직사각형 61"/>
          <p:cNvSpPr/>
          <p:nvPr/>
        </p:nvSpPr>
        <p:spPr>
          <a:xfrm>
            <a:off x="81279" y="2580520"/>
            <a:ext cx="12029442" cy="4198350"/>
          </a:xfrm>
          <a:prstGeom prst="rect">
            <a:avLst/>
          </a:prstGeom>
          <a:solidFill>
            <a:srgbClr val="FFFFFF"/>
          </a:solidFill>
          <a:ln w="57150">
            <a:solidFill>
              <a:srgbClr val="80808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120" name="그룹 11"/>
          <p:cNvGrpSpPr/>
          <p:nvPr/>
        </p:nvGrpSpPr>
        <p:grpSpPr>
          <a:xfrm>
            <a:off x="227306" y="409907"/>
            <a:ext cx="5513884" cy="3030780"/>
            <a:chOff x="0" y="0"/>
            <a:chExt cx="5513883" cy="3030779"/>
          </a:xfrm>
        </p:grpSpPr>
        <p:grpSp>
          <p:nvGrpSpPr>
            <p:cNvPr id="115" name="그림 44"/>
            <p:cNvGrpSpPr/>
            <p:nvPr/>
          </p:nvGrpSpPr>
          <p:grpSpPr>
            <a:xfrm>
              <a:off x="231037" y="-1"/>
              <a:ext cx="4989444" cy="2287654"/>
              <a:chOff x="0" y="0"/>
              <a:chExt cx="4989443" cy="2287652"/>
            </a:xfrm>
          </p:grpSpPr>
          <p:sp>
            <p:nvSpPr>
              <p:cNvPr id="113" name="직사각형"/>
              <p:cNvSpPr/>
              <p:nvPr/>
            </p:nvSpPr>
            <p:spPr>
              <a:xfrm>
                <a:off x="0" y="0"/>
                <a:ext cx="4989444" cy="228765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endParaRPr/>
              </a:p>
            </p:txBody>
          </p:sp>
          <p:pic>
            <p:nvPicPr>
              <p:cNvPr id="114" name="image1.png" descr="image1.png"/>
              <p:cNvPicPr>
                <a:picLocks noChangeAspect="1"/>
              </p:cNvPicPr>
              <p:nvPr/>
            </p:nvPicPr>
            <p:blipFill>
              <a:blip r:embed="rId2"/>
              <a:srcRect l="4683" t="5153" r="5668" b="28709"/>
              <a:stretch>
                <a:fillRect/>
              </a:stretch>
            </p:blipFill>
            <p:spPr>
              <a:xfrm>
                <a:off x="0" y="0"/>
                <a:ext cx="4989444" cy="228765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119" name="그룹 10"/>
            <p:cNvGrpSpPr/>
            <p:nvPr/>
          </p:nvGrpSpPr>
          <p:grpSpPr>
            <a:xfrm>
              <a:off x="0" y="599792"/>
              <a:ext cx="5513885" cy="2430988"/>
              <a:chOff x="0" y="0"/>
              <a:chExt cx="5513884" cy="2430987"/>
            </a:xfrm>
          </p:grpSpPr>
          <p:pic>
            <p:nvPicPr>
              <p:cNvPr id="116" name="그림 46" descr="그림 46"/>
              <p:cNvPicPr>
                <a:picLocks noChangeAspect="1"/>
              </p:cNvPicPr>
              <p:nvPr/>
            </p:nvPicPr>
            <p:blipFill>
              <a:blip r:embed="rId3"/>
              <a:srcRect t="26673" b="17764"/>
              <a:stretch>
                <a:fillRect/>
              </a:stretch>
            </p:blipFill>
            <p:spPr>
              <a:xfrm>
                <a:off x="191891" y="0"/>
                <a:ext cx="5067738" cy="243098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17" name="직사각형 7"/>
              <p:cNvSpPr/>
              <p:nvPr/>
            </p:nvSpPr>
            <p:spPr>
              <a:xfrm>
                <a:off x="5254111" y="1423453"/>
                <a:ext cx="259774" cy="24081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8" name="직사각형 8"/>
              <p:cNvSpPr/>
              <p:nvPr/>
            </p:nvSpPr>
            <p:spPr>
              <a:xfrm>
                <a:off x="-1" y="1447047"/>
                <a:ext cx="259774" cy="24081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FFFF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25" name="그룹 4"/>
          <p:cNvGrpSpPr/>
          <p:nvPr/>
        </p:nvGrpSpPr>
        <p:grpSpPr>
          <a:xfrm>
            <a:off x="1029087" y="3747107"/>
            <a:ext cx="10133825" cy="2234072"/>
            <a:chOff x="-68624" y="473812"/>
            <a:chExt cx="9055845" cy="2234071"/>
          </a:xfrm>
        </p:grpSpPr>
        <p:sp>
          <p:nvSpPr>
            <p:cNvPr id="121" name="TextBox 68"/>
            <p:cNvSpPr txBox="1"/>
            <p:nvPr/>
          </p:nvSpPr>
          <p:spPr>
            <a:xfrm>
              <a:off x="-68624" y="473812"/>
              <a:ext cx="9055845" cy="7013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>
              <a:outerShdw blurRad="50800" dist="50800" dir="5400000" rotWithShape="0">
                <a:srgbClr val="D9D9D9"/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120000"/>
                </a:lnSpc>
                <a:defRPr sz="3900" spc="-162">
                  <a:ln w="9525" cap="flat">
                    <a:solidFill>
                      <a:srgbClr val="262626">
                        <a:alpha val="0"/>
                      </a:srgbClr>
                    </a:solidFill>
                    <a:prstDash val="solid"/>
                    <a:round/>
                  </a:ln>
                  <a:latin typeface="나눔스퀘어 Bold"/>
                  <a:ea typeface="나눔스퀘어 Bold"/>
                  <a:cs typeface="나눔스퀘어 Bold"/>
                  <a:sym typeface="나눔스퀘어 Bold"/>
                </a:defRPr>
              </a:pPr>
              <a:r>
                <a:rPr lang="ko-KR" altLang="en-US" sz="3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의료 </a:t>
              </a:r>
              <a:r>
                <a:rPr lang="en-US" altLang="ko-KR" sz="3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– ICT </a:t>
              </a:r>
              <a:r>
                <a:rPr lang="ko-KR" altLang="en-US" sz="3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헬스케어 기반 애플리케이션 </a:t>
              </a:r>
              <a:r>
                <a:rPr sz="3500" dirty="0" err="1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설계</a:t>
              </a:r>
              <a:r>
                <a:rPr sz="35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 및 </a:t>
              </a:r>
              <a:r>
                <a:rPr sz="3500" dirty="0" err="1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구현</a:t>
              </a:r>
              <a:endParaRPr sz="35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grpSp>
          <p:nvGrpSpPr>
            <p:cNvPr id="124" name="그룹 3"/>
            <p:cNvGrpSpPr/>
            <p:nvPr/>
          </p:nvGrpSpPr>
          <p:grpSpPr>
            <a:xfrm>
              <a:off x="1125978" y="1838587"/>
              <a:ext cx="6006026" cy="869296"/>
              <a:chOff x="0" y="0"/>
              <a:chExt cx="6006024" cy="869294"/>
            </a:xfrm>
          </p:grpSpPr>
          <p:sp>
            <p:nvSpPr>
              <p:cNvPr id="122" name="TextBox 32"/>
              <p:cNvSpPr txBox="1"/>
              <p:nvPr/>
            </p:nvSpPr>
            <p:spPr>
              <a:xfrm>
                <a:off x="1025998" y="499965"/>
                <a:ext cx="4009550" cy="3693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>
                <a:lvl1pPr algn="ctr">
                  <a:defRPr spc="-150">
                    <a:ln w="9525" cap="flat">
                      <a:solidFill>
                        <a:srgbClr val="262626">
                          <a:alpha val="0"/>
                        </a:srgbClr>
                      </a:solidFill>
                      <a:prstDash val="solid"/>
                      <a:round/>
                    </a:ln>
                    <a:latin typeface="나눔스퀘어"/>
                    <a:ea typeface="나눔스퀘어"/>
                    <a:cs typeface="나눔스퀘어"/>
                    <a:sym typeface="나눔스퀘어"/>
                  </a:defRPr>
                </a:lvl1pPr>
              </a:lstStyle>
              <a:p>
                <a:endParaRPr dirty="0"/>
              </a:p>
            </p:txBody>
          </p:sp>
          <p:sp>
            <p:nvSpPr>
              <p:cNvPr id="123" name="TextBox 15"/>
              <p:cNvSpPr txBox="1"/>
              <p:nvPr/>
            </p:nvSpPr>
            <p:spPr>
              <a:xfrm>
                <a:off x="0" y="0"/>
                <a:ext cx="6006024" cy="3693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t">
                <a:spAutoFit/>
              </a:bodyPr>
              <a:lstStyle/>
              <a:p>
                <a:pPr algn="ctr">
                  <a:defRPr spc="-150">
                    <a:ln w="9525" cap="flat">
                      <a:solidFill>
                        <a:srgbClr val="262626">
                          <a:alpha val="0"/>
                        </a:srgbClr>
                      </a:solidFill>
                      <a:prstDash val="solid"/>
                      <a:round/>
                    </a:ln>
                    <a:latin typeface="나눔스퀘어"/>
                    <a:ea typeface="나눔스퀘어"/>
                    <a:cs typeface="나눔스퀘어"/>
                    <a:sym typeface="나눔스퀘어"/>
                  </a:defRPr>
                </a:pPr>
                <a:r>
                  <a:rPr lang="ko-KR" altLang="en-US" dirty="0"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김범수</a:t>
                </a:r>
                <a:endParaRPr spc="0" baseline="30000" dirty="0"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</p:grpSp>
      </p:grpSp>
      <p:grpSp>
        <p:nvGrpSpPr>
          <p:cNvPr id="128" name="그룹 14"/>
          <p:cNvGrpSpPr/>
          <p:nvPr/>
        </p:nvGrpSpPr>
        <p:grpSpPr>
          <a:xfrm>
            <a:off x="1803313" y="4616534"/>
            <a:ext cx="8742262" cy="0"/>
            <a:chOff x="0" y="0"/>
            <a:chExt cx="7717881" cy="0"/>
          </a:xfrm>
        </p:grpSpPr>
        <p:sp>
          <p:nvSpPr>
            <p:cNvPr id="126" name="직선 연결선 16"/>
            <p:cNvSpPr/>
            <p:nvPr/>
          </p:nvSpPr>
          <p:spPr>
            <a:xfrm>
              <a:off x="0" y="0"/>
              <a:ext cx="7058205" cy="0"/>
            </a:xfrm>
            <a:prstGeom prst="line">
              <a:avLst/>
            </a:prstGeom>
            <a:noFill/>
            <a:ln w="19050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7" name="직선 연결선 17"/>
            <p:cNvSpPr/>
            <p:nvPr/>
          </p:nvSpPr>
          <p:spPr>
            <a:xfrm>
              <a:off x="6948782" y="0"/>
              <a:ext cx="769099" cy="0"/>
            </a:xfrm>
            <a:prstGeom prst="line">
              <a:avLst/>
            </a:prstGeom>
            <a:noFill/>
            <a:ln w="76200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0C46A3F6-A95A-16AB-2DB1-A3D5D0529BDD}"/>
              </a:ext>
            </a:extLst>
          </p:cNvPr>
          <p:cNvGrpSpPr/>
          <p:nvPr/>
        </p:nvGrpSpPr>
        <p:grpSpPr>
          <a:xfrm>
            <a:off x="40377" y="13598"/>
            <a:ext cx="2797937" cy="974562"/>
            <a:chOff x="40375" y="13597"/>
            <a:chExt cx="2797937" cy="974560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C39C96F4-A6BE-1691-368A-29C19DC8DAE3}"/>
                </a:ext>
              </a:extLst>
            </p:cNvPr>
            <p:cNvGrpSpPr/>
            <p:nvPr/>
          </p:nvGrpSpPr>
          <p:grpSpPr>
            <a:xfrm>
              <a:off x="1204531" y="208954"/>
              <a:ext cx="1633781" cy="685501"/>
              <a:chOff x="1030834" y="200980"/>
              <a:chExt cx="1633781" cy="685501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B5E900B-1B4A-8E79-6EB7-F31B91549212}"/>
                  </a:ext>
                </a:extLst>
              </p:cNvPr>
              <p:cNvSpPr txBox="1"/>
              <p:nvPr/>
            </p:nvSpPr>
            <p:spPr>
              <a:xfrm>
                <a:off x="1030834" y="200980"/>
                <a:ext cx="569387" cy="3420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500" dirty="0">
                    <a:ln>
                      <a:solidFill>
                        <a:prstClr val="black">
                          <a:lumMod val="85000"/>
                          <a:lumOff val="15000"/>
                          <a:alpha val="10000"/>
                        </a:prst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결론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0124880-B2CE-796F-3379-63A6F4844239}"/>
                  </a:ext>
                </a:extLst>
              </p:cNvPr>
              <p:cNvSpPr txBox="1"/>
              <p:nvPr/>
            </p:nvSpPr>
            <p:spPr>
              <a:xfrm>
                <a:off x="1030834" y="463546"/>
                <a:ext cx="1633781" cy="4229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900" dirty="0">
                    <a:ln>
                      <a:solidFill>
                        <a:prstClr val="black">
                          <a:lumMod val="85000"/>
                          <a:lumOff val="15000"/>
                          <a:alpha val="30000"/>
                        </a:prstClr>
                      </a:solidFill>
                    </a:ln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후속 연구 계획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0777E62-1560-A8A5-B1BA-F0187A78A130}"/>
                </a:ext>
              </a:extLst>
            </p:cNvPr>
            <p:cNvSpPr txBox="1"/>
            <p:nvPr/>
          </p:nvSpPr>
          <p:spPr>
            <a:xfrm>
              <a:off x="40375" y="13597"/>
              <a:ext cx="1213794" cy="9745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77">
                <a:lnSpc>
                  <a:spcPct val="120000"/>
                </a:lnSpc>
                <a:defRPr/>
              </a:pPr>
              <a:r>
                <a:rPr lang="en-US" altLang="ko-KR" sz="5300" dirty="0">
                  <a:ln>
                    <a:solidFill>
                      <a:schemeClr val="tx1">
                        <a:lumMod val="85000"/>
                        <a:lumOff val="1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4-2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ABEADBD-288C-493B-8955-7A1A2BFDF646}"/>
              </a:ext>
            </a:extLst>
          </p:cNvPr>
          <p:cNvGrpSpPr/>
          <p:nvPr/>
        </p:nvGrpSpPr>
        <p:grpSpPr>
          <a:xfrm>
            <a:off x="8146829" y="707634"/>
            <a:ext cx="4051330" cy="81775"/>
            <a:chOff x="8146829" y="707634"/>
            <a:chExt cx="4051330" cy="81775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8F93ED2-5846-457D-893B-96A15F0E20B5}"/>
                </a:ext>
              </a:extLst>
            </p:cNvPr>
            <p:cNvSpPr/>
            <p:nvPr/>
          </p:nvSpPr>
          <p:spPr>
            <a:xfrm>
              <a:off x="8146829" y="730501"/>
              <a:ext cx="3877951" cy="36041"/>
            </a:xfrm>
            <a:prstGeom prst="rect">
              <a:avLst/>
            </a:prstGeom>
            <a:gradFill flip="none" rotWithShape="1">
              <a:gsLst>
                <a:gs pos="49000">
                  <a:schemeClr val="bg1">
                    <a:lumMod val="95000"/>
                  </a:schemeClr>
                </a:gs>
                <a:gs pos="84000">
                  <a:schemeClr val="bg2">
                    <a:lumMod val="90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66" latinLnBrk="0">
                <a:defRPr/>
              </a:pPr>
              <a:endParaRPr lang="ko-KR" altLang="en-US" sz="135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D53B9AE7-8F73-47AE-983A-04EB9217D9CC}"/>
                </a:ext>
              </a:extLst>
            </p:cNvPr>
            <p:cNvSpPr/>
            <p:nvPr/>
          </p:nvSpPr>
          <p:spPr>
            <a:xfrm>
              <a:off x="11352724" y="707634"/>
              <a:ext cx="845435" cy="81775"/>
            </a:xfrm>
            <a:prstGeom prst="roundRect">
              <a:avLst/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ko-KR" altLang="en-US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91D62B2-157A-4382-8150-3D4D8741403C}"/>
              </a:ext>
            </a:extLst>
          </p:cNvPr>
          <p:cNvSpPr/>
          <p:nvPr/>
        </p:nvSpPr>
        <p:spPr>
          <a:xfrm>
            <a:off x="817488" y="1177381"/>
            <a:ext cx="10529465" cy="51655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215" dirty="0">
              <a:latin typeface="Arial" panose="020B0604020202020204" pitchFamily="34" charset="0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FC6C074-63DE-9C14-0876-ACC2AB9B80EB}"/>
              </a:ext>
            </a:extLst>
          </p:cNvPr>
          <p:cNvGrpSpPr/>
          <p:nvPr/>
        </p:nvGrpSpPr>
        <p:grpSpPr>
          <a:xfrm>
            <a:off x="1117064" y="1918093"/>
            <a:ext cx="9879006" cy="3832370"/>
            <a:chOff x="1117064" y="1716757"/>
            <a:chExt cx="9879006" cy="383237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763157E-F413-4C8A-8F9A-E623EAA84F75}"/>
                </a:ext>
              </a:extLst>
            </p:cNvPr>
            <p:cNvSpPr/>
            <p:nvPr/>
          </p:nvSpPr>
          <p:spPr>
            <a:xfrm>
              <a:off x="1198918" y="1905253"/>
              <a:ext cx="9791537" cy="138475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15">
                <a:latin typeface="Arial" panose="020B0604020202020204" pitchFamily="34" charset="0"/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BDD59552-54D0-4A29-B620-F3799D536317}"/>
                </a:ext>
              </a:extLst>
            </p:cNvPr>
            <p:cNvGrpSpPr/>
            <p:nvPr/>
          </p:nvGrpSpPr>
          <p:grpSpPr>
            <a:xfrm>
              <a:off x="1117064" y="1719560"/>
              <a:ext cx="2419765" cy="487673"/>
              <a:chOff x="570678" y="2426976"/>
              <a:chExt cx="1844864" cy="396234"/>
            </a:xfrm>
          </p:grpSpPr>
          <p:sp>
            <p:nvSpPr>
              <p:cNvPr id="15" name="사각형: 둥근 위쪽 모서리 14">
                <a:extLst>
                  <a:ext uri="{FF2B5EF4-FFF2-40B4-BE49-F238E27FC236}">
                    <a16:creationId xmlns:a16="http://schemas.microsoft.com/office/drawing/2014/main" id="{AF5A2AD9-A389-481E-8F46-78530D8B622A}"/>
                  </a:ext>
                </a:extLst>
              </p:cNvPr>
              <p:cNvSpPr/>
              <p:nvPr/>
            </p:nvSpPr>
            <p:spPr>
              <a:xfrm rot="5400000">
                <a:off x="1343044" y="1655464"/>
                <a:ext cx="300986" cy="184401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8A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215">
                  <a:latin typeface="Arial" panose="020B0604020202020204" pitchFamily="34" charset="0"/>
                </a:endParaRPr>
              </a:p>
            </p:txBody>
          </p:sp>
          <p:sp>
            <p:nvSpPr>
              <p:cNvPr id="16" name="직각 삼각형 15">
                <a:extLst>
                  <a:ext uri="{FF2B5EF4-FFF2-40B4-BE49-F238E27FC236}">
                    <a16:creationId xmlns:a16="http://schemas.microsoft.com/office/drawing/2014/main" id="{777A31EF-F8B1-4237-AEE9-C90CA207ECB6}"/>
                  </a:ext>
                </a:extLst>
              </p:cNvPr>
              <p:cNvSpPr/>
              <p:nvPr/>
            </p:nvSpPr>
            <p:spPr>
              <a:xfrm flipH="1" flipV="1">
                <a:off x="570678" y="2727960"/>
                <a:ext cx="65652" cy="95250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215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076838C-E025-4914-BD8F-4442EC9EBE89}"/>
                </a:ext>
              </a:extLst>
            </p:cNvPr>
            <p:cNvSpPr/>
            <p:nvPr/>
          </p:nvSpPr>
          <p:spPr>
            <a:xfrm>
              <a:off x="1278672" y="1716757"/>
              <a:ext cx="2639588" cy="3574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723" b="1" spc="-62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▶ 모바일 애플리케이션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06BDD97-18DC-44FD-BF28-0D327CB2D2AA}"/>
                </a:ext>
              </a:extLst>
            </p:cNvPr>
            <p:cNvSpPr/>
            <p:nvPr/>
          </p:nvSpPr>
          <p:spPr>
            <a:xfrm>
              <a:off x="1319702" y="2275354"/>
              <a:ext cx="9583213" cy="99149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13328" marR="93789" indent="-113328" defTabSz="844104">
                <a:lnSpc>
                  <a:spcPct val="125000"/>
                </a:lnSpc>
                <a:buFont typeface="Arial" pitchFamily="34" charset="0"/>
                <a:buChar char="•"/>
                <a:defRPr/>
              </a:pP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향후 환자 데이터의 샘플링 효율성을 개선하기 위한 패치 센서의 레지스터 설정 최적화가 요구됨</a:t>
              </a:r>
              <a:endPara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13328" marR="93789" indent="-113328" defTabSz="844104">
                <a:lnSpc>
                  <a:spcPct val="125000"/>
                </a:lnSpc>
                <a:buFont typeface="Arial" pitchFamily="34" charset="0"/>
                <a:buChar char="•"/>
                <a:defRPr/>
              </a:pP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특히</a:t>
              </a:r>
              <a:r>
                <a:rPr lang="en-US" altLang="ko-KR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측정 주기</a:t>
              </a:r>
              <a:r>
                <a:rPr lang="en-US" altLang="ko-KR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</a:t>
              </a: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및 전송 </a:t>
              </a:r>
              <a:r>
                <a:rPr lang="en-US" altLang="ko-KR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interval </a:t>
              </a: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설정 등을 통해</a:t>
              </a:r>
              <a:r>
                <a:rPr lang="en-US" altLang="ko-KR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실시간 환자 데이터의 샘플링 성능을 개선할 예정</a:t>
              </a:r>
              <a:endPara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13328" marR="93789" indent="-113328" defTabSz="844104">
                <a:lnSpc>
                  <a:spcPct val="125000"/>
                </a:lnSpc>
                <a:buFont typeface="Arial" pitchFamily="34" charset="0"/>
                <a:buChar char="•"/>
                <a:defRPr/>
              </a:pP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나아가</a:t>
              </a:r>
              <a:r>
                <a:rPr lang="en-US" altLang="ko-KR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실시간 정보 및 저장된 정보의 시각화 개선을 위해 별도의 </a:t>
              </a:r>
              <a:r>
                <a:rPr lang="en-US" altLang="ko-KR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style.xml </a:t>
              </a: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파일을 생성하여 처리 예정</a:t>
              </a:r>
              <a:endPara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13328" marR="93789" indent="-113328" defTabSz="844104">
                <a:lnSpc>
                  <a:spcPct val="125000"/>
                </a:lnSpc>
                <a:buFont typeface="Arial" pitchFamily="34" charset="0"/>
                <a:buChar char="•"/>
                <a:defRPr/>
              </a:pPr>
              <a:endPara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BD4A9DC-129A-4FD5-BA46-F725AF519C6D}"/>
                </a:ext>
              </a:extLst>
            </p:cNvPr>
            <p:cNvSpPr/>
            <p:nvPr/>
          </p:nvSpPr>
          <p:spPr>
            <a:xfrm>
              <a:off x="1204533" y="3958390"/>
              <a:ext cx="9791537" cy="138475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15">
                <a:latin typeface="Arial" panose="020B0604020202020204" pitchFamily="34" charset="0"/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C3697CC9-E71B-4540-AFE6-AA829599BE41}"/>
                </a:ext>
              </a:extLst>
            </p:cNvPr>
            <p:cNvGrpSpPr/>
            <p:nvPr/>
          </p:nvGrpSpPr>
          <p:grpSpPr>
            <a:xfrm>
              <a:off x="1122680" y="3772703"/>
              <a:ext cx="2414149" cy="487678"/>
              <a:chOff x="570678" y="2426973"/>
              <a:chExt cx="1961495" cy="396237"/>
            </a:xfrm>
          </p:grpSpPr>
          <p:sp>
            <p:nvSpPr>
              <p:cNvPr id="21" name="사각형: 둥근 위쪽 모서리 20">
                <a:extLst>
                  <a:ext uri="{FF2B5EF4-FFF2-40B4-BE49-F238E27FC236}">
                    <a16:creationId xmlns:a16="http://schemas.microsoft.com/office/drawing/2014/main" id="{3E79A3C8-56ED-479A-BCCB-9034C870A573}"/>
                  </a:ext>
                </a:extLst>
              </p:cNvPr>
              <p:cNvSpPr/>
              <p:nvPr/>
            </p:nvSpPr>
            <p:spPr>
              <a:xfrm rot="5400000">
                <a:off x="1403903" y="1594601"/>
                <a:ext cx="295898" cy="1960642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008AC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215" dirty="0">
                  <a:latin typeface="Arial" panose="020B0604020202020204" pitchFamily="34" charset="0"/>
                </a:endParaRPr>
              </a:p>
            </p:txBody>
          </p:sp>
          <p:sp>
            <p:nvSpPr>
              <p:cNvPr id="22" name="직각 삼각형 21">
                <a:extLst>
                  <a:ext uri="{FF2B5EF4-FFF2-40B4-BE49-F238E27FC236}">
                    <a16:creationId xmlns:a16="http://schemas.microsoft.com/office/drawing/2014/main" id="{33A65EED-413B-4C49-B107-57A41ADB7091}"/>
                  </a:ext>
                </a:extLst>
              </p:cNvPr>
              <p:cNvSpPr/>
              <p:nvPr/>
            </p:nvSpPr>
            <p:spPr>
              <a:xfrm flipH="1" flipV="1">
                <a:off x="570678" y="2727960"/>
                <a:ext cx="65652" cy="95250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215"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FA24FEB-90BB-4BE9-A284-D99E09D10955}"/>
                </a:ext>
              </a:extLst>
            </p:cNvPr>
            <p:cNvSpPr/>
            <p:nvPr/>
          </p:nvSpPr>
          <p:spPr>
            <a:xfrm>
              <a:off x="1284286" y="3767549"/>
              <a:ext cx="2108997" cy="6226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723" b="1" spc="-62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▶ </a:t>
              </a:r>
              <a:r>
                <a:rPr lang="en-US" altLang="ko-KR" sz="1723" b="1" spc="-62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ICT </a:t>
              </a:r>
              <a:r>
                <a:rPr lang="ko-KR" altLang="en-US" sz="1723" b="1" spc="-62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헬스케어 시스템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CC0020A-08BF-4F61-A8B9-A3C9750CFD6E}"/>
                </a:ext>
              </a:extLst>
            </p:cNvPr>
            <p:cNvSpPr/>
            <p:nvPr/>
          </p:nvSpPr>
          <p:spPr>
            <a:xfrm>
              <a:off x="1319703" y="4318341"/>
              <a:ext cx="9583212" cy="123078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13328" marR="93789" indent="-113328" defTabSz="844104">
                <a:lnSpc>
                  <a:spcPct val="125000"/>
                </a:lnSpc>
                <a:buFont typeface="Arial" pitchFamily="34" charset="0"/>
                <a:buChar char="•"/>
                <a:defRPr/>
              </a:pP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향후 </a:t>
              </a:r>
              <a:r>
                <a:rPr lang="en-US" altLang="ko-KR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NFC </a:t>
              </a:r>
              <a:r>
                <a:rPr lang="ko-KR" altLang="en-US" sz="1200" spc="-37" dirty="0" err="1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방식뿐만</a:t>
              </a: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아니라</a:t>
              </a:r>
              <a:r>
                <a:rPr lang="en-US" altLang="ko-KR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BLE </a:t>
              </a: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프로토콜 등을 활용하여 외부 디바이스 간 연결 및 공유 등의 확장을 고려</a:t>
              </a:r>
              <a:endPara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13328" marR="93789" indent="-113328" defTabSz="844104">
                <a:lnSpc>
                  <a:spcPct val="125000"/>
                </a:lnSpc>
                <a:buFont typeface="Arial" pitchFamily="34" charset="0"/>
                <a:buChar char="•"/>
                <a:defRPr/>
              </a:pP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원격지에 위치한 환자의 건강 상태를 실시간으로 접근할 수 있는 서버 추가 구현할 예정</a:t>
              </a:r>
              <a:endPara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13328" marR="93789" indent="-113328" defTabSz="844104">
                <a:lnSpc>
                  <a:spcPct val="125000"/>
                </a:lnSpc>
                <a:buFont typeface="Arial" pitchFamily="34" charset="0"/>
                <a:buChar char="•"/>
                <a:defRPr/>
              </a:pPr>
              <a:r>
                <a:rPr lang="ko-KR" altLang="en-US" sz="1200" spc="-37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다수의 패치 센서를 활용한 환자의 실시간 모니터링 헬스케어 시스템의 확장을 진행할 예정</a:t>
              </a:r>
              <a:endPara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13328" marR="93789" indent="-113328" defTabSz="844104">
                <a:lnSpc>
                  <a:spcPct val="125000"/>
                </a:lnSpc>
                <a:buFont typeface="Arial" pitchFamily="34" charset="0"/>
                <a:buChar char="•"/>
                <a:defRPr/>
              </a:pPr>
              <a:endPara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13328" marR="93789" indent="-113328" defTabSz="844104">
                <a:lnSpc>
                  <a:spcPct val="125000"/>
                </a:lnSpc>
                <a:buFont typeface="Arial" pitchFamily="34" charset="0"/>
                <a:buChar char="•"/>
                <a:defRPr/>
              </a:pPr>
              <a:endPara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5B944D5E-0F18-46B2-D6C8-A6F1A8909C5B}"/>
              </a:ext>
            </a:extLst>
          </p:cNvPr>
          <p:cNvSpPr txBox="1">
            <a:spLocks/>
          </p:cNvSpPr>
          <p:nvPr/>
        </p:nvSpPr>
        <p:spPr>
          <a:xfrm>
            <a:off x="11605933" y="6467850"/>
            <a:ext cx="681316" cy="292389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3481812-CA6E-4CF7-A597-B03BE0D22F0C}" type="slidenum">
              <a:rPr lang="en-GB" sz="120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pPr algn="ctr"/>
              <a:t>10</a:t>
            </a:fld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/10</a:t>
            </a:r>
            <a:endParaRPr lang="en-GB" sz="1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" name="직사각형 27">
            <a:extLst>
              <a:ext uri="{FF2B5EF4-FFF2-40B4-BE49-F238E27FC236}">
                <a16:creationId xmlns:a16="http://schemas.microsoft.com/office/drawing/2014/main" id="{41829FB9-C52E-A109-D768-C44ABB8E1C8F}"/>
              </a:ext>
            </a:extLst>
          </p:cNvPr>
          <p:cNvSpPr/>
          <p:nvPr/>
        </p:nvSpPr>
        <p:spPr>
          <a:xfrm>
            <a:off x="0" y="6753753"/>
            <a:ext cx="12192000" cy="11567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377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573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7FA06CE-B1F7-499E-B59E-3D9E4655BE83}"/>
              </a:ext>
            </a:extLst>
          </p:cNvPr>
          <p:cNvCxnSpPr/>
          <p:nvPr/>
        </p:nvCxnSpPr>
        <p:spPr>
          <a:xfrm>
            <a:off x="6096000" y="0"/>
            <a:ext cx="0" cy="685800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  <a:effectLst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5F192D-6FC7-435A-AF69-5D998895AE83}"/>
              </a:ext>
            </a:extLst>
          </p:cNvPr>
          <p:cNvSpPr/>
          <p:nvPr/>
        </p:nvSpPr>
        <p:spPr>
          <a:xfrm>
            <a:off x="6272647" y="209745"/>
            <a:ext cx="5742709" cy="6460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ko-KR" altLang="en-US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7" name="직각 삼각형 6">
            <a:extLst>
              <a:ext uri="{FF2B5EF4-FFF2-40B4-BE49-F238E27FC236}">
                <a16:creationId xmlns:a16="http://schemas.microsoft.com/office/drawing/2014/main" id="{E8A9ED3A-C7BF-48E6-9421-BF0C64719D97}"/>
              </a:ext>
            </a:extLst>
          </p:cNvPr>
          <p:cNvSpPr/>
          <p:nvPr/>
        </p:nvSpPr>
        <p:spPr>
          <a:xfrm flipH="1">
            <a:off x="10423731" y="5089509"/>
            <a:ext cx="1787243" cy="1787243"/>
          </a:xfrm>
          <a:prstGeom prst="rtTriangle">
            <a:avLst/>
          </a:prstGeom>
          <a:solidFill>
            <a:srgbClr val="A39F9F"/>
          </a:solidFill>
          <a:ln>
            <a:noFill/>
          </a:ln>
          <a:effectLst>
            <a:outerShdw blurRad="50800" dist="38100" dir="13500000" sx="99000" sy="99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ko-KR" altLang="en-US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88DB5DC-AF77-4F8F-82DB-0053AC1E443D}"/>
              </a:ext>
            </a:extLst>
          </p:cNvPr>
          <p:cNvSpPr/>
          <p:nvPr/>
        </p:nvSpPr>
        <p:spPr>
          <a:xfrm rot="21414235">
            <a:off x="1171391" y="922985"/>
            <a:ext cx="3859717" cy="10075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ko-KR" altLang="en-US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64ADEDE-2643-49EC-8845-DF748DD751FC}"/>
              </a:ext>
            </a:extLst>
          </p:cNvPr>
          <p:cNvSpPr txBox="1"/>
          <p:nvPr/>
        </p:nvSpPr>
        <p:spPr>
          <a:xfrm rot="21414235">
            <a:off x="1789675" y="850732"/>
            <a:ext cx="2614818" cy="7536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lnSpc>
                <a:spcPct val="120000"/>
              </a:lnSpc>
              <a:defRPr/>
            </a:pPr>
            <a:r>
              <a:rPr lang="en-US" altLang="ko-KR" sz="3800" spc="-100" dirty="0">
                <a:ln>
                  <a:solidFill>
                    <a:schemeClr val="tx1">
                      <a:lumMod val="85000"/>
                      <a:lumOff val="15000"/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sz="3800" spc="-100" dirty="0">
              <a:ln>
                <a:solidFill>
                  <a:schemeClr val="tx1">
                    <a:lumMod val="85000"/>
                    <a:lumOff val="15000"/>
                    <a:alpha val="0"/>
                  </a:schemeClr>
                </a:solidFill>
              </a:ln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12EBFFD-1B18-4A0C-BCAC-37E210EF2AFB}"/>
              </a:ext>
            </a:extLst>
          </p:cNvPr>
          <p:cNvSpPr/>
          <p:nvPr/>
        </p:nvSpPr>
        <p:spPr>
          <a:xfrm>
            <a:off x="793419" y="1592204"/>
            <a:ext cx="4579599" cy="1140632"/>
          </a:xfrm>
          <a:prstGeom prst="rect">
            <a:avLst/>
          </a:prstGeom>
          <a:solidFill>
            <a:srgbClr val="AFAB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ko-KR" altLang="en-US" dirty="0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EC19F756-3E9E-4B92-A083-8B63C40F8BCC}"/>
              </a:ext>
            </a:extLst>
          </p:cNvPr>
          <p:cNvCxnSpPr/>
          <p:nvPr/>
        </p:nvCxnSpPr>
        <p:spPr>
          <a:xfrm>
            <a:off x="969484" y="1613815"/>
            <a:ext cx="4263528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</a:ln>
          <a:effectLst>
            <a:outerShdw blurRad="50800" dist="38100" dir="16200000" rotWithShape="0">
              <a:prstClr val="black">
                <a:alpha val="77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5" name="타원 3074">
            <a:extLst>
              <a:ext uri="{FF2B5EF4-FFF2-40B4-BE49-F238E27FC236}">
                <a16:creationId xmlns:a16="http://schemas.microsoft.com/office/drawing/2014/main" id="{CA8A4C87-0DBE-4A86-9DD5-DD0605C421E6}"/>
              </a:ext>
            </a:extLst>
          </p:cNvPr>
          <p:cNvSpPr/>
          <p:nvPr/>
        </p:nvSpPr>
        <p:spPr>
          <a:xfrm>
            <a:off x="7837773" y="1451588"/>
            <a:ext cx="504417" cy="50441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ko-KR" altLang="en-US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8911067F-5BA9-4484-B33E-8780AFBC6B5A}"/>
              </a:ext>
            </a:extLst>
          </p:cNvPr>
          <p:cNvSpPr/>
          <p:nvPr/>
        </p:nvSpPr>
        <p:spPr>
          <a:xfrm>
            <a:off x="7864272" y="3644933"/>
            <a:ext cx="504417" cy="50441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23DBF7AB-2D0B-4791-BA17-F7F2A8421484}"/>
              </a:ext>
            </a:extLst>
          </p:cNvPr>
          <p:cNvSpPr/>
          <p:nvPr/>
        </p:nvSpPr>
        <p:spPr>
          <a:xfrm>
            <a:off x="7851022" y="2548261"/>
            <a:ext cx="504417" cy="504417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ko-KR" altLang="en-US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2692CAF9-4EA7-43A5-900D-3EDFA15735E0}"/>
              </a:ext>
            </a:extLst>
          </p:cNvPr>
          <p:cNvSpPr/>
          <p:nvPr/>
        </p:nvSpPr>
        <p:spPr>
          <a:xfrm>
            <a:off x="7877521" y="4741605"/>
            <a:ext cx="504417" cy="504417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pic>
        <p:nvPicPr>
          <p:cNvPr id="69" name="Picture 2" descr="ë§ë¦° ì¢ì´ì ëí ì´ë¯¸ì§ ê²ìê²°ê³¼">
            <a:extLst>
              <a:ext uri="{FF2B5EF4-FFF2-40B4-BE49-F238E27FC236}">
                <a16:creationId xmlns:a16="http://schemas.microsoft.com/office/drawing/2014/main" id="{902452C9-984E-4B0A-8D60-6847C4ADD0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51556" l="2800" r="40200">
                        <a14:foregroundMark x1="14000" y1="13333" x2="11800" y2="5111"/>
                        <a14:foregroundMark x1="8200" y1="21111" x2="7600" y2="7333"/>
                        <a14:foregroundMark x1="10800" y1="15778" x2="4400" y2="2667"/>
                        <a14:foregroundMark x1="9800" y1="19333" x2="2800" y2="12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9" t="3559" r="55314" b="42700"/>
          <a:stretch/>
        </p:blipFill>
        <p:spPr bwMode="auto">
          <a:xfrm flipH="1">
            <a:off x="11583227" y="209745"/>
            <a:ext cx="432128" cy="553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6C8EEA4-50BE-453B-8588-9A162A46AA9D}"/>
              </a:ext>
            </a:extLst>
          </p:cNvPr>
          <p:cNvSpPr txBox="1"/>
          <p:nvPr/>
        </p:nvSpPr>
        <p:spPr>
          <a:xfrm>
            <a:off x="7840553" y="1466241"/>
            <a:ext cx="498855" cy="440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lnSpc>
                <a:spcPct val="120000"/>
              </a:lnSpc>
              <a:defRPr/>
            </a:pPr>
            <a:r>
              <a:rPr lang="en-US" altLang="ko-KR" sz="2000" b="1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z="2000" b="1" dirty="0">
              <a:ln>
                <a:solidFill>
                  <a:prstClr val="white">
                    <a:alpha val="20000"/>
                  </a:prstClr>
                </a:solidFill>
              </a:ln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240F33-5D52-438F-A1A4-2587D9A55F3B}"/>
              </a:ext>
            </a:extLst>
          </p:cNvPr>
          <p:cNvSpPr txBox="1"/>
          <p:nvPr/>
        </p:nvSpPr>
        <p:spPr>
          <a:xfrm>
            <a:off x="7867051" y="3651198"/>
            <a:ext cx="498855" cy="440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lnSpc>
                <a:spcPct val="120000"/>
              </a:lnSpc>
              <a:defRPr/>
            </a:pPr>
            <a:r>
              <a:rPr lang="en-US" altLang="ko-KR" sz="2000" b="1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  <a:endParaRPr lang="ko-KR" altLang="en-US" sz="2000" b="1" dirty="0">
              <a:ln>
                <a:solidFill>
                  <a:prstClr val="white">
                    <a:alpha val="20000"/>
                  </a:prstClr>
                </a:solidFill>
              </a:ln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92F4AF0-CC37-484C-A34A-E88C63921A62}"/>
              </a:ext>
            </a:extLst>
          </p:cNvPr>
          <p:cNvSpPr txBox="1"/>
          <p:nvPr/>
        </p:nvSpPr>
        <p:spPr>
          <a:xfrm>
            <a:off x="7853801" y="2554525"/>
            <a:ext cx="498855" cy="440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lnSpc>
                <a:spcPct val="120000"/>
              </a:lnSpc>
              <a:defRPr/>
            </a:pPr>
            <a:r>
              <a:rPr lang="en-US" altLang="ko-KR" sz="2000" b="1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</a:t>
            </a:r>
            <a:endParaRPr lang="ko-KR" altLang="en-US" sz="2000" b="1" dirty="0">
              <a:ln>
                <a:solidFill>
                  <a:prstClr val="white">
                    <a:alpha val="20000"/>
                  </a:prstClr>
                </a:solidFill>
              </a:ln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327A8C-F523-4FDE-B88A-1227273C81C2}"/>
              </a:ext>
            </a:extLst>
          </p:cNvPr>
          <p:cNvSpPr txBox="1"/>
          <p:nvPr/>
        </p:nvSpPr>
        <p:spPr>
          <a:xfrm>
            <a:off x="7880300" y="4747870"/>
            <a:ext cx="498855" cy="440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>
              <a:lnSpc>
                <a:spcPct val="120000"/>
              </a:lnSpc>
              <a:defRPr/>
            </a:pPr>
            <a:r>
              <a:rPr lang="en-US" altLang="ko-KR" sz="2000" b="1" dirty="0">
                <a:ln>
                  <a:solidFill>
                    <a:prstClr val="white">
                      <a:alpha val="20000"/>
                    </a:prstClr>
                  </a:solidFill>
                </a:ln>
                <a:solidFill>
                  <a:prstClr val="white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</a:t>
            </a:r>
            <a:endParaRPr lang="ko-KR" altLang="en-US" sz="2000" b="1" dirty="0">
              <a:ln>
                <a:solidFill>
                  <a:prstClr val="white">
                    <a:alpha val="20000"/>
                  </a:prstClr>
                </a:solidFill>
              </a:ln>
              <a:solidFill>
                <a:prstClr val="white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37">
            <a:extLst>
              <a:ext uri="{FF2B5EF4-FFF2-40B4-BE49-F238E27FC236}">
                <a16:creationId xmlns:a16="http://schemas.microsoft.com/office/drawing/2014/main" id="{6B11E66C-3766-416E-8118-2976468069CA}"/>
              </a:ext>
            </a:extLst>
          </p:cNvPr>
          <p:cNvSpPr txBox="1"/>
          <p:nvPr/>
        </p:nvSpPr>
        <p:spPr>
          <a:xfrm>
            <a:off x="8407767" y="1408424"/>
            <a:ext cx="990013" cy="405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914377">
              <a:lnSpc>
                <a:spcPct val="120000"/>
              </a:lnSpc>
              <a:defRPr>
                <a:ln w="9525" cap="flat">
                  <a:solidFill>
                    <a:srgbClr val="262626">
                      <a:alpha val="10000"/>
                    </a:srgbClr>
                  </a:solidFill>
                  <a:prstDash val="solid"/>
                  <a:round/>
                </a:ln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dirty="0" err="1"/>
              <a:t>연구</a:t>
            </a:r>
            <a:r>
              <a:rPr lang="en-US" dirty="0"/>
              <a:t> </a:t>
            </a:r>
            <a:r>
              <a:rPr dirty="0" err="1"/>
              <a:t>배경</a:t>
            </a:r>
            <a:endParaRPr dirty="0"/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EF097B0A-37CC-463C-9973-AD357A415581}"/>
              </a:ext>
            </a:extLst>
          </p:cNvPr>
          <p:cNvSpPr txBox="1"/>
          <p:nvPr/>
        </p:nvSpPr>
        <p:spPr>
          <a:xfrm>
            <a:off x="8416155" y="1688799"/>
            <a:ext cx="106700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 sz="1300" b="1">
                <a:ln w="9525" cap="flat">
                  <a:solidFill>
                    <a:srgbClr val="262626">
                      <a:alpha val="0"/>
                    </a:srgbClr>
                  </a:solidFill>
                  <a:prstDash val="solid"/>
                  <a:round/>
                </a:ln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t>Introduction</a:t>
            </a:r>
          </a:p>
        </p:txBody>
      </p:sp>
      <p:sp>
        <p:nvSpPr>
          <p:cNvPr id="24" name="TextBox 45">
            <a:extLst>
              <a:ext uri="{FF2B5EF4-FFF2-40B4-BE49-F238E27FC236}">
                <a16:creationId xmlns:a16="http://schemas.microsoft.com/office/drawing/2014/main" id="{41580FB4-BF8A-4F78-9C01-564A7F1BA6BF}"/>
              </a:ext>
            </a:extLst>
          </p:cNvPr>
          <p:cNvSpPr txBox="1"/>
          <p:nvPr/>
        </p:nvSpPr>
        <p:spPr>
          <a:xfrm>
            <a:off x="8412627" y="2479930"/>
            <a:ext cx="2307681" cy="405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>
                <a:ln w="9525" cap="flat">
                  <a:solidFill>
                    <a:srgbClr val="262626">
                      <a:alpha val="10000"/>
                    </a:srgbClr>
                  </a:solidFill>
                  <a:prstDash val="solid"/>
                  <a:round/>
                </a:ln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lang="ko-KR" altLang="en-US" dirty="0"/>
              <a:t>애플리케이션 기능 요약</a:t>
            </a:r>
            <a:endParaRPr dirty="0"/>
          </a:p>
        </p:txBody>
      </p:sp>
      <p:sp>
        <p:nvSpPr>
          <p:cNvPr id="25" name="TextBox 22">
            <a:extLst>
              <a:ext uri="{FF2B5EF4-FFF2-40B4-BE49-F238E27FC236}">
                <a16:creationId xmlns:a16="http://schemas.microsoft.com/office/drawing/2014/main" id="{4281D401-86F8-4549-9967-730F811230CD}"/>
              </a:ext>
            </a:extLst>
          </p:cNvPr>
          <p:cNvSpPr txBox="1"/>
          <p:nvPr/>
        </p:nvSpPr>
        <p:spPr>
          <a:xfrm>
            <a:off x="8412627" y="2768694"/>
            <a:ext cx="2415018" cy="31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 sz="1300" b="1">
                <a:ln w="9525" cap="flat">
                  <a:solidFill>
                    <a:srgbClr val="262626">
                      <a:alpha val="0"/>
                    </a:srgbClr>
                  </a:solidFill>
                  <a:prstDash val="solid"/>
                  <a:round/>
                </a:ln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lang="en-US" dirty="0"/>
              <a:t>Summary of application feature</a:t>
            </a:r>
            <a:endParaRPr dirty="0"/>
          </a:p>
        </p:txBody>
      </p:sp>
      <p:sp>
        <p:nvSpPr>
          <p:cNvPr id="28" name="TextBox 52">
            <a:extLst>
              <a:ext uri="{FF2B5EF4-FFF2-40B4-BE49-F238E27FC236}">
                <a16:creationId xmlns:a16="http://schemas.microsoft.com/office/drawing/2014/main" id="{6E0197FB-2E17-4E0D-BB56-74DC54FC0985}"/>
              </a:ext>
            </a:extLst>
          </p:cNvPr>
          <p:cNvSpPr txBox="1"/>
          <p:nvPr/>
        </p:nvSpPr>
        <p:spPr>
          <a:xfrm>
            <a:off x="8442654" y="3584991"/>
            <a:ext cx="2575383" cy="4055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>
                <a:ln w="9525" cap="flat">
                  <a:solidFill>
                    <a:srgbClr val="262626">
                      <a:alpha val="10000"/>
                    </a:srgbClr>
                  </a:solidFill>
                  <a:prstDash val="solid"/>
                  <a:round/>
                </a:ln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lang="ko-KR" altLang="en-US" dirty="0"/>
              <a:t>애플리케이션 실행 및 분석</a:t>
            </a:r>
            <a:endParaRPr dirty="0"/>
          </a:p>
        </p:txBody>
      </p:sp>
      <p:sp>
        <p:nvSpPr>
          <p:cNvPr id="29" name="TextBox 23">
            <a:extLst>
              <a:ext uri="{FF2B5EF4-FFF2-40B4-BE49-F238E27FC236}">
                <a16:creationId xmlns:a16="http://schemas.microsoft.com/office/drawing/2014/main" id="{548DCCAF-D324-497F-8FDE-07F66A332C03}"/>
              </a:ext>
            </a:extLst>
          </p:cNvPr>
          <p:cNvSpPr txBox="1"/>
          <p:nvPr/>
        </p:nvSpPr>
        <p:spPr>
          <a:xfrm>
            <a:off x="8442653" y="3865367"/>
            <a:ext cx="2450990" cy="318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 sz="1300" b="1">
                <a:ln w="9525" cap="flat">
                  <a:solidFill>
                    <a:srgbClr val="262626">
                      <a:alpha val="0"/>
                    </a:srgbClr>
                  </a:solidFill>
                  <a:prstDash val="solid"/>
                  <a:round/>
                </a:ln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rPr lang="en-US" dirty="0"/>
              <a:t>Application execution </a:t>
            </a:r>
            <a:r>
              <a:rPr dirty="0"/>
              <a:t>&amp; analysis</a:t>
            </a:r>
          </a:p>
        </p:txBody>
      </p:sp>
      <p:sp>
        <p:nvSpPr>
          <p:cNvPr id="36" name="TextBox 59">
            <a:extLst>
              <a:ext uri="{FF2B5EF4-FFF2-40B4-BE49-F238E27FC236}">
                <a16:creationId xmlns:a16="http://schemas.microsoft.com/office/drawing/2014/main" id="{CDC4FF03-11FD-4430-AC04-8F7AAA253A72}"/>
              </a:ext>
            </a:extLst>
          </p:cNvPr>
          <p:cNvSpPr txBox="1"/>
          <p:nvPr/>
        </p:nvSpPr>
        <p:spPr>
          <a:xfrm>
            <a:off x="8464292" y="4681664"/>
            <a:ext cx="499619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>
                <a:ln w="9525" cap="flat">
                  <a:solidFill>
                    <a:srgbClr val="262626">
                      <a:alpha val="10000"/>
                    </a:srgbClr>
                  </a:solidFill>
                  <a:prstDash val="solid"/>
                  <a:round/>
                </a:ln>
                <a:latin typeface="나눔스퀘어 Bold"/>
                <a:ea typeface="나눔스퀘어 Bold"/>
                <a:cs typeface="나눔스퀘어 Bold"/>
                <a:sym typeface="나눔스퀘어 Bold"/>
              </a:defRPr>
            </a:lvl1pPr>
          </a:lstStyle>
          <a:p>
            <a:r>
              <a:rPr dirty="0" err="1"/>
              <a:t>결론</a:t>
            </a:r>
            <a:endParaRPr dirty="0"/>
          </a:p>
        </p:txBody>
      </p:sp>
      <p:sp>
        <p:nvSpPr>
          <p:cNvPr id="37" name="TextBox 24">
            <a:extLst>
              <a:ext uri="{FF2B5EF4-FFF2-40B4-BE49-F238E27FC236}">
                <a16:creationId xmlns:a16="http://schemas.microsoft.com/office/drawing/2014/main" id="{C5C35919-48A4-4503-B4FD-02D36588B792}"/>
              </a:ext>
            </a:extLst>
          </p:cNvPr>
          <p:cNvSpPr txBox="1"/>
          <p:nvPr/>
        </p:nvSpPr>
        <p:spPr>
          <a:xfrm>
            <a:off x="8449915" y="4973635"/>
            <a:ext cx="100300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 sz="1300" b="1">
                <a:ln w="9525" cap="flat">
                  <a:solidFill>
                    <a:srgbClr val="262626">
                      <a:alpha val="0"/>
                    </a:srgbClr>
                  </a:solidFill>
                  <a:prstDash val="solid"/>
                  <a:round/>
                </a:ln>
                <a:latin typeface="나눔스퀘어 Light"/>
                <a:ea typeface="나눔스퀘어 Light"/>
                <a:cs typeface="나눔스퀘어 Light"/>
                <a:sym typeface="나눔스퀘어 Light"/>
              </a:defRPr>
            </a:lvl1pPr>
          </a:lstStyle>
          <a:p>
            <a: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963392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그룹 27"/>
          <p:cNvGrpSpPr/>
          <p:nvPr/>
        </p:nvGrpSpPr>
        <p:grpSpPr>
          <a:xfrm>
            <a:off x="1250250" y="208954"/>
            <a:ext cx="1270001" cy="1532566"/>
            <a:chOff x="0" y="0"/>
            <a:chExt cx="1270000" cy="1532565"/>
          </a:xfrm>
        </p:grpSpPr>
        <p:sp>
          <p:nvSpPr>
            <p:cNvPr id="166" name="TextBox 36"/>
            <p:cNvSpPr/>
            <p:nvPr/>
          </p:nvSpPr>
          <p:spPr>
            <a:xfrm>
              <a:off x="0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20000"/>
                </a:lnSpc>
                <a:defRPr sz="1500">
                  <a:ln w="9525" cap="flat">
                    <a:solidFill>
                      <a:srgbClr val="262626">
                        <a:alpha val="10000"/>
                      </a:srgbClr>
                    </a:solidFill>
                    <a:prstDash val="solid"/>
                    <a:round/>
                  </a:ln>
                  <a:latin typeface="나눔스퀘어"/>
                  <a:ea typeface="나눔스퀘어"/>
                  <a:cs typeface="나눔스퀘어"/>
                  <a:sym typeface="나눔스퀘어"/>
                </a:defRPr>
              </a:lvl1pPr>
            </a:lstStyle>
            <a:p>
              <a:r>
                <a:t>연구 배경</a:t>
              </a:r>
            </a:p>
          </p:txBody>
        </p:sp>
        <p:sp>
          <p:nvSpPr>
            <p:cNvPr id="167" name="TextBox 37"/>
            <p:cNvSpPr/>
            <p:nvPr/>
          </p:nvSpPr>
          <p:spPr>
            <a:xfrm>
              <a:off x="0" y="262565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lnSpc>
                  <a:spcPct val="120000"/>
                </a:lnSpc>
                <a:defRPr sz="1900">
                  <a:ln w="9525" cap="flat">
                    <a:solidFill>
                      <a:srgbClr val="262626">
                        <a:alpha val="30000"/>
                      </a:srgbClr>
                    </a:solidFill>
                    <a:prstDash val="solid"/>
                    <a:round/>
                  </a:ln>
                  <a:latin typeface="나눔스퀘어 Bold"/>
                  <a:ea typeface="나눔스퀘어 Bold"/>
                  <a:cs typeface="나눔스퀘어 Bold"/>
                  <a:sym typeface="나눔스퀘어 Bold"/>
                </a:defRPr>
              </a:pPr>
              <a:r>
                <a:rPr lang="ko-KR" altLang="en-US" dirty="0"/>
                <a:t>의료</a:t>
              </a:r>
              <a:r>
                <a:rPr lang="en-US" altLang="ko-KR" dirty="0"/>
                <a:t>-ICT </a:t>
              </a:r>
              <a:r>
                <a:rPr lang="ko-KR" altLang="en-US" dirty="0"/>
                <a:t>융합 헬스케어 애플리케이션 설계 및 구현</a:t>
              </a:r>
              <a:endParaRPr lang="en-US" altLang="ko-KR" dirty="0"/>
            </a:p>
          </p:txBody>
        </p:sp>
      </p:grpSp>
      <p:sp>
        <p:nvSpPr>
          <p:cNvPr id="169" name="TextBox 38"/>
          <p:cNvSpPr txBox="1"/>
          <p:nvPr/>
        </p:nvSpPr>
        <p:spPr>
          <a:xfrm>
            <a:off x="108782" y="13597"/>
            <a:ext cx="1076980" cy="904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120000"/>
              </a:lnSpc>
              <a:defRPr sz="5300">
                <a:ln w="9525" cap="flat">
                  <a:solidFill>
                    <a:srgbClr val="262626">
                      <a:alpha val="0"/>
                    </a:srgbClr>
                  </a:solidFill>
                  <a:prstDash val="solid"/>
                  <a:round/>
                </a:ln>
                <a:solidFill>
                  <a:srgbClr val="262626"/>
                </a:solidFill>
                <a:latin typeface="나눔스퀘어 ExtraBold"/>
                <a:ea typeface="나눔스퀘어 ExtraBold"/>
                <a:cs typeface="나눔스퀘어 ExtraBold"/>
                <a:sym typeface="나눔스퀘어 ExtraBold"/>
              </a:defRPr>
            </a:lvl1pPr>
          </a:lstStyle>
          <a:p>
            <a:r>
              <a:t>1-1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6F6D9720-5E47-4D53-ACB2-DD916B64EDE5}"/>
              </a:ext>
            </a:extLst>
          </p:cNvPr>
          <p:cNvGrpSpPr/>
          <p:nvPr/>
        </p:nvGrpSpPr>
        <p:grpSpPr>
          <a:xfrm>
            <a:off x="407535" y="1630502"/>
            <a:ext cx="5277404" cy="425243"/>
            <a:chOff x="406059" y="1058374"/>
            <a:chExt cx="5277404" cy="425243"/>
          </a:xfrm>
        </p:grpSpPr>
        <p:grpSp>
          <p:nvGrpSpPr>
            <p:cNvPr id="15" name="그룹 20">
              <a:extLst>
                <a:ext uri="{FF2B5EF4-FFF2-40B4-BE49-F238E27FC236}">
                  <a16:creationId xmlns:a16="http://schemas.microsoft.com/office/drawing/2014/main" id="{4332EBE2-0D3D-405F-A471-52F50A777E75}"/>
                </a:ext>
              </a:extLst>
            </p:cNvPr>
            <p:cNvGrpSpPr/>
            <p:nvPr/>
          </p:nvGrpSpPr>
          <p:grpSpPr>
            <a:xfrm>
              <a:off x="406059" y="1125933"/>
              <a:ext cx="246191" cy="257192"/>
              <a:chOff x="0" y="0"/>
              <a:chExt cx="246190" cy="257191"/>
            </a:xfrm>
          </p:grpSpPr>
          <p:sp>
            <p:nvSpPr>
              <p:cNvPr id="16" name="타원 21">
                <a:extLst>
                  <a:ext uri="{FF2B5EF4-FFF2-40B4-BE49-F238E27FC236}">
                    <a16:creationId xmlns:a16="http://schemas.microsoft.com/office/drawing/2014/main" id="{F722B84D-4490-4ABB-8569-6BEFE7FF67FD}"/>
                  </a:ext>
                </a:extLst>
              </p:cNvPr>
              <p:cNvSpPr/>
              <p:nvPr/>
            </p:nvSpPr>
            <p:spPr>
              <a:xfrm>
                <a:off x="0" y="21131"/>
                <a:ext cx="241749" cy="236061"/>
              </a:xfrm>
              <a:prstGeom prst="ellipse">
                <a:avLst/>
              </a:prstGeom>
              <a:solidFill>
                <a:srgbClr val="41414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7" name="TextBox 22">
                <a:extLst>
                  <a:ext uri="{FF2B5EF4-FFF2-40B4-BE49-F238E27FC236}">
                    <a16:creationId xmlns:a16="http://schemas.microsoft.com/office/drawing/2014/main" id="{50D47921-49A7-454F-9227-EF9893CCA6C7}"/>
                  </a:ext>
                </a:extLst>
              </p:cNvPr>
              <p:cNvSpPr txBox="1"/>
              <p:nvPr/>
            </p:nvSpPr>
            <p:spPr>
              <a:xfrm>
                <a:off x="787" y="0"/>
                <a:ext cx="245404" cy="2438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 algn="ctr" defTabSz="914377">
                  <a:lnSpc>
                    <a:spcPct val="120000"/>
                  </a:lnSpc>
                  <a:defRPr sz="1000" b="1">
                    <a:ln w="9525" cap="flat">
                      <a:solidFill>
                        <a:srgbClr val="FFFFFF">
                          <a:alpha val="20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나눔스퀘어라운드 Bold"/>
                    <a:ea typeface="나눔스퀘어라운드 Bold"/>
                    <a:cs typeface="나눔스퀘어라운드 Bold"/>
                    <a:sym typeface="나눔스퀘어라운드 Bold"/>
                  </a:defRPr>
                </a:lvl1pPr>
              </a:lstStyle>
              <a:p>
                <a:r>
                  <a:t>01</a:t>
                </a:r>
              </a:p>
            </p:txBody>
          </p:sp>
        </p:grpSp>
        <p:sp>
          <p:nvSpPr>
            <p:cNvPr id="24" name="TextBox 18">
              <a:extLst>
                <a:ext uri="{FF2B5EF4-FFF2-40B4-BE49-F238E27FC236}">
                  <a16:creationId xmlns:a16="http://schemas.microsoft.com/office/drawing/2014/main" id="{69A7373B-BDC2-4DD0-A480-AB33261638B6}"/>
                </a:ext>
              </a:extLst>
            </p:cNvPr>
            <p:cNvSpPr txBox="1"/>
            <p:nvPr/>
          </p:nvSpPr>
          <p:spPr>
            <a:xfrm>
              <a:off x="692355" y="1058374"/>
              <a:ext cx="4991108" cy="4252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defTabSz="914377">
                <a:lnSpc>
                  <a:spcPct val="120000"/>
                </a:lnSpc>
                <a:defRPr sz="1400" b="1">
                  <a:ln w="9525" cap="flat">
                    <a:solidFill>
                      <a:srgbClr val="262626">
                        <a:alpha val="0"/>
                      </a:srgbClr>
                    </a:solidFill>
                    <a:prstDash val="solid"/>
                    <a:round/>
                  </a:ln>
                  <a:solidFill>
                    <a:srgbClr val="262626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sz="2000" dirty="0"/>
                <a:t>헬스케어 시스템 및 서비스의 발전 및 활용</a:t>
              </a:r>
              <a:endParaRPr sz="2000" dirty="0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6934592-A81A-48B1-9268-0A306656A159}"/>
              </a:ext>
            </a:extLst>
          </p:cNvPr>
          <p:cNvGrpSpPr/>
          <p:nvPr/>
        </p:nvGrpSpPr>
        <p:grpSpPr>
          <a:xfrm>
            <a:off x="406313" y="3326247"/>
            <a:ext cx="5958299" cy="425243"/>
            <a:chOff x="411746" y="1936738"/>
            <a:chExt cx="5958299" cy="425243"/>
          </a:xfrm>
        </p:grpSpPr>
        <p:grpSp>
          <p:nvGrpSpPr>
            <p:cNvPr id="21" name="그룹 31">
              <a:extLst>
                <a:ext uri="{FF2B5EF4-FFF2-40B4-BE49-F238E27FC236}">
                  <a16:creationId xmlns:a16="http://schemas.microsoft.com/office/drawing/2014/main" id="{DCBDE255-F402-4877-8628-3BC2D6F59C08}"/>
                </a:ext>
              </a:extLst>
            </p:cNvPr>
            <p:cNvGrpSpPr/>
            <p:nvPr/>
          </p:nvGrpSpPr>
          <p:grpSpPr>
            <a:xfrm>
              <a:off x="411746" y="2029061"/>
              <a:ext cx="249425" cy="266353"/>
              <a:chOff x="-1222" y="0"/>
              <a:chExt cx="249423" cy="266352"/>
            </a:xfrm>
          </p:grpSpPr>
          <p:sp>
            <p:nvSpPr>
              <p:cNvPr id="22" name="타원 32">
                <a:extLst>
                  <a:ext uri="{FF2B5EF4-FFF2-40B4-BE49-F238E27FC236}">
                    <a16:creationId xmlns:a16="http://schemas.microsoft.com/office/drawing/2014/main" id="{471077F8-CE80-44EB-80B1-3FD3D113855D}"/>
                  </a:ext>
                </a:extLst>
              </p:cNvPr>
              <p:cNvSpPr/>
              <p:nvPr/>
            </p:nvSpPr>
            <p:spPr>
              <a:xfrm>
                <a:off x="0" y="21131"/>
                <a:ext cx="241749" cy="236061"/>
              </a:xfrm>
              <a:prstGeom prst="ellipse">
                <a:avLst/>
              </a:prstGeom>
              <a:solidFill>
                <a:srgbClr val="41414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" name="TextBox 33">
                <a:extLst>
                  <a:ext uri="{FF2B5EF4-FFF2-40B4-BE49-F238E27FC236}">
                    <a16:creationId xmlns:a16="http://schemas.microsoft.com/office/drawing/2014/main" id="{4AFED1EC-51A6-4CFA-BD34-48A7600DA3F5}"/>
                  </a:ext>
                </a:extLst>
              </p:cNvPr>
              <p:cNvSpPr txBox="1"/>
              <p:nvPr/>
            </p:nvSpPr>
            <p:spPr>
              <a:xfrm>
                <a:off x="-1222" y="0"/>
                <a:ext cx="249423" cy="26635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 algn="ctr" defTabSz="914377">
                  <a:lnSpc>
                    <a:spcPct val="120000"/>
                  </a:lnSpc>
                  <a:defRPr sz="1000" b="1">
                    <a:ln w="9525" cap="flat">
                      <a:solidFill>
                        <a:srgbClr val="FFFFFF">
                          <a:alpha val="20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나눔스퀘어라운드 Bold"/>
                    <a:ea typeface="나눔스퀘어라운드 Bold"/>
                    <a:cs typeface="나눔스퀘어라운드 Bold"/>
                    <a:sym typeface="나눔스퀘어라운드 Bold"/>
                  </a:defRPr>
                </a:lvl1pPr>
              </a:lstStyle>
              <a:p>
                <a:r>
                  <a:rPr dirty="0"/>
                  <a:t>0</a:t>
                </a:r>
                <a:r>
                  <a:rPr lang="en-US" dirty="0"/>
                  <a:t>2</a:t>
                </a:r>
                <a:endParaRPr dirty="0"/>
              </a:p>
            </p:txBody>
          </p:sp>
        </p:grpSp>
        <p:sp>
          <p:nvSpPr>
            <p:cNvPr id="26" name="TextBox 18">
              <a:extLst>
                <a:ext uri="{FF2B5EF4-FFF2-40B4-BE49-F238E27FC236}">
                  <a16:creationId xmlns:a16="http://schemas.microsoft.com/office/drawing/2014/main" id="{A2547455-6203-4F3F-A8E3-3345DD1883C0}"/>
                </a:ext>
              </a:extLst>
            </p:cNvPr>
            <p:cNvSpPr txBox="1"/>
            <p:nvPr/>
          </p:nvSpPr>
          <p:spPr>
            <a:xfrm>
              <a:off x="699264" y="1936738"/>
              <a:ext cx="5670781" cy="4252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defTabSz="914377">
                <a:lnSpc>
                  <a:spcPct val="120000"/>
                </a:lnSpc>
                <a:defRPr sz="1400" b="1">
                  <a:ln w="9525" cap="flat">
                    <a:solidFill>
                      <a:srgbClr val="262626">
                        <a:alpha val="0"/>
                      </a:srgbClr>
                    </a:solidFill>
                    <a:prstDash val="solid"/>
                    <a:round/>
                  </a:ln>
                  <a:solidFill>
                    <a:srgbClr val="262626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sz="2000" dirty="0"/>
                <a:t>모바일 디바이스를 활용한 건강 모니터링 서비스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E2A87AA-CC04-4722-AE51-F19CC25DE4BE}"/>
              </a:ext>
            </a:extLst>
          </p:cNvPr>
          <p:cNvSpPr txBox="1"/>
          <p:nvPr/>
        </p:nvSpPr>
        <p:spPr>
          <a:xfrm>
            <a:off x="535318" y="2081458"/>
            <a:ext cx="9523082" cy="6653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FontTx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/>
              <a:t>의료</a:t>
            </a:r>
            <a:r>
              <a:rPr lang="en-US" altLang="ko-KR" b="1" dirty="0"/>
              <a:t>,</a:t>
            </a:r>
            <a:r>
              <a:rPr lang="ko-KR" altLang="en-US" b="1" dirty="0"/>
              <a:t> 바이오 분야에서의 </a:t>
            </a:r>
            <a:r>
              <a:rPr lang="en-US" altLang="ko-KR" b="1" dirty="0"/>
              <a:t>IT</a:t>
            </a:r>
            <a:r>
              <a:rPr lang="ko-KR" altLang="en-US" b="1" dirty="0"/>
              <a:t> 기술의 관심 및 융합의 수요가 증가하고 있는 추세</a:t>
            </a:r>
            <a:endParaRPr lang="en-US" altLang="ko-KR" b="1" dirty="0"/>
          </a:p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FontTx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/>
              <a:t>특히</a:t>
            </a:r>
            <a:r>
              <a:rPr lang="en-US" altLang="ko-KR" b="1" dirty="0"/>
              <a:t>, </a:t>
            </a:r>
            <a:r>
              <a:rPr lang="ko-KR" altLang="en-US" b="1" dirty="0"/>
              <a:t>개인 건강관리에 대한 관심이 증가함에 따라 </a:t>
            </a:r>
            <a:r>
              <a:rPr lang="en-US" altLang="ko-KR" b="1" dirty="0"/>
              <a:t>ICT </a:t>
            </a:r>
            <a:r>
              <a:rPr lang="ko-KR" altLang="en-US" b="1" dirty="0"/>
              <a:t>기술과 융합한 헬스케어 시스템에 대한 연구가 활발히 진행 </a:t>
            </a:r>
            <a:endParaRPr lang="en-US" altLang="ko-KR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DD7C73-1DB0-4589-A4F1-D75ACDB2CDD3}"/>
              </a:ext>
            </a:extLst>
          </p:cNvPr>
          <p:cNvSpPr txBox="1"/>
          <p:nvPr/>
        </p:nvSpPr>
        <p:spPr>
          <a:xfrm>
            <a:off x="535317" y="3827218"/>
            <a:ext cx="11070615" cy="12563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스마트폰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스마트 </a:t>
            </a:r>
            <a:r>
              <a:rPr lang="ko-KR" altLang="en-US" b="1" dirty="0" err="1">
                <a:solidFill>
                  <a:schemeClr val="bg2">
                    <a:lumMod val="25000"/>
                  </a:schemeClr>
                </a:solidFill>
              </a:rPr>
              <a:t>워치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 등의 모바일 디바이스를 활용하여 개인의 건강 상태를 실시간으로 확인할 수 있는 콘텐츠의 발전 및 확산</a:t>
            </a:r>
          </a:p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현재 상용화된 헬스케어 모바일 애플리케이션의 경우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수집된 사용자의 건강 정보가 전문 의료진에게 공유되지 않음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또한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,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 사용자의 상태에 대한 정밀분석과 고위험군 환자에 대한 실질적 적용의 한계 존재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endParaRPr lang="ko-KR" altLang="en-US" dirty="0"/>
          </a:p>
        </p:txBody>
      </p:sp>
      <p:grpSp>
        <p:nvGrpSpPr>
          <p:cNvPr id="63" name="그룹 56">
            <a:extLst>
              <a:ext uri="{FF2B5EF4-FFF2-40B4-BE49-F238E27FC236}">
                <a16:creationId xmlns:a16="http://schemas.microsoft.com/office/drawing/2014/main" id="{64261867-F57A-43E3-9FF9-A5FEE8BFC2F0}"/>
              </a:ext>
            </a:extLst>
          </p:cNvPr>
          <p:cNvGrpSpPr/>
          <p:nvPr/>
        </p:nvGrpSpPr>
        <p:grpSpPr>
          <a:xfrm>
            <a:off x="839792" y="5717040"/>
            <a:ext cx="10512423" cy="745554"/>
            <a:chOff x="0" y="0"/>
            <a:chExt cx="10512422" cy="745553"/>
          </a:xfrm>
        </p:grpSpPr>
        <p:sp>
          <p:nvSpPr>
            <p:cNvPr id="64" name="직사각형 57">
              <a:extLst>
                <a:ext uri="{FF2B5EF4-FFF2-40B4-BE49-F238E27FC236}">
                  <a16:creationId xmlns:a16="http://schemas.microsoft.com/office/drawing/2014/main" id="{904AF549-E39B-4E8C-A61B-A1C409A7E012}"/>
                </a:ext>
              </a:extLst>
            </p:cNvPr>
            <p:cNvSpPr/>
            <p:nvPr/>
          </p:nvSpPr>
          <p:spPr>
            <a:xfrm>
              <a:off x="828111" y="0"/>
              <a:ext cx="9684311" cy="731934"/>
            </a:xfrm>
            <a:prstGeom prst="rect">
              <a:avLst/>
            </a:prstGeom>
            <a:solidFill>
              <a:srgbClr val="EDEDE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200">
                  <a:solidFill>
                    <a:srgbClr val="FFFFFF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endParaRPr/>
            </a:p>
          </p:txBody>
        </p:sp>
        <p:sp>
          <p:nvSpPr>
            <p:cNvPr id="65" name="직사각형 58">
              <a:extLst>
                <a:ext uri="{FF2B5EF4-FFF2-40B4-BE49-F238E27FC236}">
                  <a16:creationId xmlns:a16="http://schemas.microsoft.com/office/drawing/2014/main" id="{19E383A4-B01A-4160-B0C0-C9F4D170AD65}"/>
                </a:ext>
              </a:extLst>
            </p:cNvPr>
            <p:cNvSpPr txBox="1"/>
            <p:nvPr/>
          </p:nvSpPr>
          <p:spPr>
            <a:xfrm>
              <a:off x="925398" y="91176"/>
              <a:ext cx="9513756" cy="5221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lnSpc>
                  <a:spcPct val="120000"/>
                </a:lnSpc>
                <a:buSzPct val="100000"/>
                <a:buFont typeface="Arial"/>
                <a:buChar char="•"/>
                <a:defRPr sz="1200" spc="-37">
                  <a:ln w="9525" cap="flat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</a:ln>
                  <a:solidFill>
                    <a:srgbClr val="3B3838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en-US" altLang="ko-KR" dirty="0"/>
                <a:t>ICT</a:t>
              </a:r>
              <a:r>
                <a:rPr lang="ko-KR" altLang="en-US" dirty="0"/>
                <a:t> 기술의 확산으로 인한 헬스케어 애플리케이션 시스템 개발 및 연구가 빠르게 확산</a:t>
              </a:r>
              <a:endParaRPr lang="en-US" altLang="ko-KR" dirty="0"/>
            </a:p>
            <a:p>
              <a:pPr marL="285750" indent="-285750">
                <a:lnSpc>
                  <a:spcPct val="120000"/>
                </a:lnSpc>
                <a:buSzPct val="100000"/>
                <a:buFont typeface="Arial"/>
                <a:buChar char="•"/>
                <a:defRPr sz="1200" spc="-37">
                  <a:ln w="9525" cap="flat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</a:ln>
                  <a:solidFill>
                    <a:srgbClr val="3B3838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dirty="0"/>
                <a:t>그러나</a:t>
              </a:r>
              <a:r>
                <a:rPr lang="en-US" altLang="ko-KR" dirty="0"/>
                <a:t>, </a:t>
              </a:r>
              <a:r>
                <a:rPr lang="ko-KR" altLang="en-US" dirty="0"/>
                <a:t>상용화 애플리케이션의 경우</a:t>
              </a:r>
              <a:r>
                <a:rPr lang="en-US" altLang="ko-KR" dirty="0"/>
                <a:t>, </a:t>
              </a:r>
              <a:r>
                <a:rPr lang="ko-KR" altLang="en-US" dirty="0"/>
                <a:t>전문 의료진과의 건강 정보 공유 및 고위험군 환자 적용에 대한 한계점이 존재함</a:t>
              </a:r>
              <a:endParaRPr lang="ko-KR" altLang="en-US" dirty="0">
                <a:solidFill>
                  <a:srgbClr val="008AC7"/>
                </a:solidFill>
              </a:endParaRPr>
            </a:p>
          </p:txBody>
        </p:sp>
        <p:grpSp>
          <p:nvGrpSpPr>
            <p:cNvPr id="66" name="그룹 59">
              <a:extLst>
                <a:ext uri="{FF2B5EF4-FFF2-40B4-BE49-F238E27FC236}">
                  <a16:creationId xmlns:a16="http://schemas.microsoft.com/office/drawing/2014/main" id="{53CD4AC1-2A1F-49C7-BD61-E4C09BA673FC}"/>
                </a:ext>
              </a:extLst>
            </p:cNvPr>
            <p:cNvGrpSpPr/>
            <p:nvPr/>
          </p:nvGrpSpPr>
          <p:grpSpPr>
            <a:xfrm>
              <a:off x="0" y="0"/>
              <a:ext cx="776514" cy="745553"/>
              <a:chOff x="0" y="0"/>
              <a:chExt cx="776513" cy="745552"/>
            </a:xfrm>
          </p:grpSpPr>
          <p:sp>
            <p:nvSpPr>
              <p:cNvPr id="67" name="사각형: 둥근 모서리 60">
                <a:extLst>
                  <a:ext uri="{FF2B5EF4-FFF2-40B4-BE49-F238E27FC236}">
                    <a16:creationId xmlns:a16="http://schemas.microsoft.com/office/drawing/2014/main" id="{D7451E05-B3EC-4932-89BA-623F6EAC5711}"/>
                  </a:ext>
                </a:extLst>
              </p:cNvPr>
              <p:cNvSpPr/>
              <p:nvPr/>
            </p:nvSpPr>
            <p:spPr>
              <a:xfrm>
                <a:off x="0" y="0"/>
                <a:ext cx="776514" cy="745553"/>
              </a:xfrm>
              <a:prstGeom prst="roundRect">
                <a:avLst>
                  <a:gd name="adj" fmla="val 9668"/>
                </a:avLst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2200">
                    <a:solidFill>
                      <a:srgbClr val="FFFFFF"/>
                    </a:solidFill>
                    <a:latin typeface="KoPub돋움체 Medium"/>
                    <a:ea typeface="KoPub돋움체 Medium"/>
                    <a:cs typeface="KoPub돋움체 Medium"/>
                    <a:sym typeface="KoPub돋움체 Medium"/>
                  </a:defRPr>
                </a:pPr>
                <a:endParaRPr/>
              </a:p>
            </p:txBody>
          </p:sp>
          <p:sp>
            <p:nvSpPr>
              <p:cNvPr id="68" name="그래픽 52">
                <a:extLst>
                  <a:ext uri="{FF2B5EF4-FFF2-40B4-BE49-F238E27FC236}">
                    <a16:creationId xmlns:a16="http://schemas.microsoft.com/office/drawing/2014/main" id="{141C7E12-0E93-4EA5-8957-E4845AF37A15}"/>
                  </a:ext>
                </a:extLst>
              </p:cNvPr>
              <p:cNvSpPr/>
              <p:nvPr/>
            </p:nvSpPr>
            <p:spPr>
              <a:xfrm>
                <a:off x="134382" y="143108"/>
                <a:ext cx="480072" cy="452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891" y="21600"/>
                    </a:moveTo>
                    <a:lnTo>
                      <a:pt x="0" y="21600"/>
                    </a:lnTo>
                    <a:lnTo>
                      <a:pt x="0" y="16200"/>
                    </a:lnTo>
                    <a:lnTo>
                      <a:pt x="5891" y="16200"/>
                    </a:lnTo>
                    <a:lnTo>
                      <a:pt x="5891" y="21600"/>
                    </a:lnTo>
                    <a:close/>
                    <a:moveTo>
                      <a:pt x="13745" y="13500"/>
                    </a:moveTo>
                    <a:lnTo>
                      <a:pt x="7855" y="13500"/>
                    </a:lnTo>
                    <a:lnTo>
                      <a:pt x="7855" y="21600"/>
                    </a:lnTo>
                    <a:lnTo>
                      <a:pt x="13745" y="21600"/>
                    </a:lnTo>
                    <a:lnTo>
                      <a:pt x="13745" y="13500"/>
                    </a:lnTo>
                    <a:close/>
                    <a:moveTo>
                      <a:pt x="21600" y="9900"/>
                    </a:moveTo>
                    <a:lnTo>
                      <a:pt x="15709" y="9900"/>
                    </a:lnTo>
                    <a:lnTo>
                      <a:pt x="15709" y="21600"/>
                    </a:lnTo>
                    <a:lnTo>
                      <a:pt x="21600" y="21600"/>
                    </a:lnTo>
                    <a:lnTo>
                      <a:pt x="21600" y="9900"/>
                    </a:lnTo>
                    <a:close/>
                    <a:moveTo>
                      <a:pt x="21600" y="0"/>
                    </a:moveTo>
                    <a:lnTo>
                      <a:pt x="15709" y="1099"/>
                    </a:lnTo>
                    <a:lnTo>
                      <a:pt x="17394" y="2636"/>
                    </a:lnTo>
                    <a:lnTo>
                      <a:pt x="10668" y="8696"/>
                    </a:lnTo>
                    <a:lnTo>
                      <a:pt x="7722" y="5994"/>
                    </a:lnTo>
                    <a:lnTo>
                      <a:pt x="24" y="13011"/>
                    </a:lnTo>
                    <a:lnTo>
                      <a:pt x="1408" y="14287"/>
                    </a:lnTo>
                    <a:lnTo>
                      <a:pt x="7718" y="8536"/>
                    </a:lnTo>
                    <a:lnTo>
                      <a:pt x="10655" y="11230"/>
                    </a:lnTo>
                    <a:lnTo>
                      <a:pt x="18784" y="3907"/>
                    </a:lnTo>
                    <a:lnTo>
                      <a:pt x="20421" y="5401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200">
                    <a:latin typeface="KoPub돋움체 Medium"/>
                    <a:ea typeface="KoPub돋움체 Medium"/>
                    <a:cs typeface="KoPub돋움체 Medium"/>
                    <a:sym typeface="KoPub돋움체 Medium"/>
                  </a:defRPr>
                </a:pPr>
                <a:endParaRPr/>
              </a:p>
            </p:txBody>
          </p:sp>
        </p:grpSp>
      </p:grpSp>
      <p:sp>
        <p:nvSpPr>
          <p:cNvPr id="71" name="Slide Number Placeholder 2">
            <a:extLst>
              <a:ext uri="{FF2B5EF4-FFF2-40B4-BE49-F238E27FC236}">
                <a16:creationId xmlns:a16="http://schemas.microsoft.com/office/drawing/2014/main" id="{C4F82D31-0CF1-432B-8267-9D3214AC3E85}"/>
              </a:ext>
            </a:extLst>
          </p:cNvPr>
          <p:cNvSpPr txBox="1">
            <a:spLocks/>
          </p:cNvSpPr>
          <p:nvPr/>
        </p:nvSpPr>
        <p:spPr>
          <a:xfrm>
            <a:off x="11605933" y="6467850"/>
            <a:ext cx="681316" cy="292389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3481812-CA6E-4CF7-A597-B03BE0D22F0C}" type="slidenum">
              <a:rPr lang="en-GB" sz="120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pPr algn="ctr"/>
              <a:t>3</a:t>
            </a:fld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/10</a:t>
            </a:r>
            <a:endParaRPr lang="en-GB" sz="1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" name="직사각형 27">
            <a:extLst>
              <a:ext uri="{FF2B5EF4-FFF2-40B4-BE49-F238E27FC236}">
                <a16:creationId xmlns:a16="http://schemas.microsoft.com/office/drawing/2014/main" id="{12696C22-00FB-4C88-E186-C17CE2CC40AA}"/>
              </a:ext>
            </a:extLst>
          </p:cNvPr>
          <p:cNvSpPr/>
          <p:nvPr/>
        </p:nvSpPr>
        <p:spPr>
          <a:xfrm>
            <a:off x="0" y="6753753"/>
            <a:ext cx="12192000" cy="11567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377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0674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그룹 27"/>
          <p:cNvGrpSpPr/>
          <p:nvPr/>
        </p:nvGrpSpPr>
        <p:grpSpPr>
          <a:xfrm>
            <a:off x="1250250" y="208954"/>
            <a:ext cx="1270001" cy="1532566"/>
            <a:chOff x="0" y="0"/>
            <a:chExt cx="1270000" cy="1532565"/>
          </a:xfrm>
        </p:grpSpPr>
        <p:sp>
          <p:nvSpPr>
            <p:cNvPr id="166" name="TextBox 36"/>
            <p:cNvSpPr/>
            <p:nvPr/>
          </p:nvSpPr>
          <p:spPr>
            <a:xfrm>
              <a:off x="0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20000"/>
                </a:lnSpc>
                <a:defRPr sz="1500">
                  <a:ln w="9525" cap="flat">
                    <a:solidFill>
                      <a:srgbClr val="262626">
                        <a:alpha val="10000"/>
                      </a:srgbClr>
                    </a:solidFill>
                    <a:prstDash val="solid"/>
                    <a:round/>
                  </a:ln>
                  <a:latin typeface="나눔스퀘어"/>
                  <a:ea typeface="나눔스퀘어"/>
                  <a:cs typeface="나눔스퀘어"/>
                  <a:sym typeface="나눔스퀘어"/>
                </a:defRPr>
              </a:lvl1pPr>
            </a:lstStyle>
            <a:p>
              <a:r>
                <a:t>연구 배경</a:t>
              </a:r>
            </a:p>
          </p:txBody>
        </p:sp>
        <p:sp>
          <p:nvSpPr>
            <p:cNvPr id="167" name="TextBox 37"/>
            <p:cNvSpPr/>
            <p:nvPr/>
          </p:nvSpPr>
          <p:spPr>
            <a:xfrm>
              <a:off x="0" y="262565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lnSpc>
                  <a:spcPct val="120000"/>
                </a:lnSpc>
                <a:defRPr sz="1900">
                  <a:ln w="9525" cap="flat">
                    <a:solidFill>
                      <a:srgbClr val="262626">
                        <a:alpha val="30000"/>
                      </a:srgbClr>
                    </a:solidFill>
                    <a:prstDash val="solid"/>
                    <a:round/>
                  </a:ln>
                  <a:latin typeface="나눔스퀘어 Bold"/>
                  <a:ea typeface="나눔스퀘어 Bold"/>
                  <a:cs typeface="나눔스퀘어 Bold"/>
                  <a:sym typeface="나눔스퀘어 Bold"/>
                </a:defRPr>
              </a:pPr>
              <a:r>
                <a:rPr lang="ko-KR" altLang="en-US" dirty="0"/>
                <a:t>의료</a:t>
              </a:r>
              <a:r>
                <a:rPr lang="en-US" altLang="ko-KR" dirty="0"/>
                <a:t>-ICT </a:t>
              </a:r>
              <a:r>
                <a:rPr lang="ko-KR" altLang="en-US" dirty="0"/>
                <a:t>융합 헬스케어 애플리케이션 설계 및 구현</a:t>
              </a:r>
              <a:endParaRPr lang="en-US" altLang="ko-KR" dirty="0"/>
            </a:p>
          </p:txBody>
        </p:sp>
      </p:grpSp>
      <p:sp>
        <p:nvSpPr>
          <p:cNvPr id="169" name="TextBox 38"/>
          <p:cNvSpPr txBox="1"/>
          <p:nvPr/>
        </p:nvSpPr>
        <p:spPr>
          <a:xfrm>
            <a:off x="34445" y="13597"/>
            <a:ext cx="1225655" cy="1014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120000"/>
              </a:lnSpc>
              <a:defRPr sz="5300">
                <a:ln w="9525" cap="flat">
                  <a:solidFill>
                    <a:srgbClr val="262626">
                      <a:alpha val="0"/>
                    </a:srgbClr>
                  </a:solidFill>
                  <a:prstDash val="solid"/>
                  <a:round/>
                </a:ln>
                <a:solidFill>
                  <a:srgbClr val="262626"/>
                </a:solidFill>
                <a:latin typeface="나눔스퀘어 ExtraBold"/>
                <a:ea typeface="나눔스퀘어 ExtraBold"/>
                <a:cs typeface="나눔스퀘어 ExtraBold"/>
                <a:sym typeface="나눔스퀘어 ExtraBold"/>
              </a:defRPr>
            </a:lvl1pPr>
          </a:lstStyle>
          <a:p>
            <a:r>
              <a:rPr dirty="0"/>
              <a:t>1-</a:t>
            </a:r>
            <a:r>
              <a:rPr lang="en-US" dirty="0"/>
              <a:t>2</a:t>
            </a:r>
            <a:endParaRPr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4B0BBD18-66DE-408A-BBC8-4124CC79A780}"/>
              </a:ext>
            </a:extLst>
          </p:cNvPr>
          <p:cNvSpPr txBox="1">
            <a:spLocks/>
          </p:cNvSpPr>
          <p:nvPr/>
        </p:nvSpPr>
        <p:spPr>
          <a:xfrm>
            <a:off x="11605933" y="6467850"/>
            <a:ext cx="681316" cy="292389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3481812-CA6E-4CF7-A597-B03BE0D22F0C}" type="slidenum">
              <a:rPr lang="en-GB" sz="120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pPr algn="ctr"/>
              <a:t>4</a:t>
            </a:fld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/10</a:t>
            </a:r>
            <a:endParaRPr lang="en-GB" sz="1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25" name="그룹 56">
            <a:extLst>
              <a:ext uri="{FF2B5EF4-FFF2-40B4-BE49-F238E27FC236}">
                <a16:creationId xmlns:a16="http://schemas.microsoft.com/office/drawing/2014/main" id="{34086D5C-264D-481E-8D66-844B9AD81F25}"/>
              </a:ext>
            </a:extLst>
          </p:cNvPr>
          <p:cNvGrpSpPr/>
          <p:nvPr/>
        </p:nvGrpSpPr>
        <p:grpSpPr>
          <a:xfrm>
            <a:off x="839792" y="5701649"/>
            <a:ext cx="10512423" cy="760945"/>
            <a:chOff x="0" y="-15391"/>
            <a:chExt cx="10512422" cy="760944"/>
          </a:xfrm>
        </p:grpSpPr>
        <p:sp>
          <p:nvSpPr>
            <p:cNvPr id="27" name="직사각형 57">
              <a:extLst>
                <a:ext uri="{FF2B5EF4-FFF2-40B4-BE49-F238E27FC236}">
                  <a16:creationId xmlns:a16="http://schemas.microsoft.com/office/drawing/2014/main" id="{5DD6958E-A4C9-4533-8DE7-ED58F3992C2D}"/>
                </a:ext>
              </a:extLst>
            </p:cNvPr>
            <p:cNvSpPr/>
            <p:nvPr/>
          </p:nvSpPr>
          <p:spPr>
            <a:xfrm>
              <a:off x="828111" y="0"/>
              <a:ext cx="9684311" cy="731934"/>
            </a:xfrm>
            <a:prstGeom prst="rect">
              <a:avLst/>
            </a:prstGeom>
            <a:solidFill>
              <a:srgbClr val="EDEDE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200">
                  <a:solidFill>
                    <a:srgbClr val="FFFFFF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endParaRPr/>
            </a:p>
          </p:txBody>
        </p:sp>
        <p:sp>
          <p:nvSpPr>
            <p:cNvPr id="28" name="직사각형 58">
              <a:extLst>
                <a:ext uri="{FF2B5EF4-FFF2-40B4-BE49-F238E27FC236}">
                  <a16:creationId xmlns:a16="http://schemas.microsoft.com/office/drawing/2014/main" id="{D7909742-D510-4E8C-8A7A-4E68DDC60B67}"/>
                </a:ext>
              </a:extLst>
            </p:cNvPr>
            <p:cNvSpPr txBox="1"/>
            <p:nvPr/>
          </p:nvSpPr>
          <p:spPr>
            <a:xfrm>
              <a:off x="925398" y="-15391"/>
              <a:ext cx="9513756" cy="7352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lnSpc>
                  <a:spcPct val="120000"/>
                </a:lnSpc>
                <a:buSzPct val="100000"/>
                <a:buFont typeface="Arial"/>
                <a:buChar char="•"/>
                <a:defRPr sz="1200" spc="-37">
                  <a:ln w="9525" cap="flat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</a:ln>
                  <a:solidFill>
                    <a:srgbClr val="3B3838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시중의 헬스케어 모바일 애플리케이션의 한계점을 극복하기 위해 본 프로젝트에서는 </a:t>
              </a:r>
              <a:endParaRPr lang="en-US" altLang="ko-KR" dirty="0">
                <a:solidFill>
                  <a:schemeClr val="bg2">
                    <a:lumMod val="25000"/>
                  </a:schemeClr>
                </a:solidFill>
              </a:endParaRPr>
            </a:p>
            <a:p>
              <a:pPr>
                <a:lnSpc>
                  <a:spcPct val="120000"/>
                </a:lnSpc>
                <a:buSzPct val="100000"/>
                <a:defRPr sz="1200" spc="-37">
                  <a:ln w="9525" cap="flat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</a:ln>
                  <a:solidFill>
                    <a:srgbClr val="3B3838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      패치 센서를 활용한 모바일 애플리케이션을 설계 및 구현</a:t>
              </a:r>
              <a:endParaRPr lang="en-US" altLang="ko-KR" dirty="0">
                <a:solidFill>
                  <a:schemeClr val="bg2">
                    <a:lumMod val="25000"/>
                  </a:schemeClr>
                </a:solidFill>
              </a:endParaRPr>
            </a:p>
            <a:p>
              <a:pPr marL="285750" indent="-285750">
                <a:lnSpc>
                  <a:spcPct val="120000"/>
                </a:lnSpc>
                <a:buSzPct val="100000"/>
                <a:buFont typeface="Arial"/>
                <a:buChar char="•"/>
                <a:defRPr sz="1200" spc="-37">
                  <a:ln w="9525" cap="flat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</a:ln>
                  <a:solidFill>
                    <a:srgbClr val="3B3838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패치 센서에서 수집되는 환자의 생체 정보를 실시간으로 처리하기 위한 백그라운드 실행 및 데이터베이스를 활용</a:t>
              </a:r>
            </a:p>
          </p:txBody>
        </p:sp>
        <p:grpSp>
          <p:nvGrpSpPr>
            <p:cNvPr id="29" name="그룹 59">
              <a:extLst>
                <a:ext uri="{FF2B5EF4-FFF2-40B4-BE49-F238E27FC236}">
                  <a16:creationId xmlns:a16="http://schemas.microsoft.com/office/drawing/2014/main" id="{AC640F20-9980-48ED-A394-9A2765C14802}"/>
                </a:ext>
              </a:extLst>
            </p:cNvPr>
            <p:cNvGrpSpPr/>
            <p:nvPr/>
          </p:nvGrpSpPr>
          <p:grpSpPr>
            <a:xfrm>
              <a:off x="0" y="0"/>
              <a:ext cx="776514" cy="745553"/>
              <a:chOff x="0" y="0"/>
              <a:chExt cx="776513" cy="745552"/>
            </a:xfrm>
          </p:grpSpPr>
          <p:sp>
            <p:nvSpPr>
              <p:cNvPr id="30" name="사각형: 둥근 모서리 60">
                <a:extLst>
                  <a:ext uri="{FF2B5EF4-FFF2-40B4-BE49-F238E27FC236}">
                    <a16:creationId xmlns:a16="http://schemas.microsoft.com/office/drawing/2014/main" id="{315E66CF-4FCE-4A60-814C-0479BC00CC34}"/>
                  </a:ext>
                </a:extLst>
              </p:cNvPr>
              <p:cNvSpPr/>
              <p:nvPr/>
            </p:nvSpPr>
            <p:spPr>
              <a:xfrm>
                <a:off x="0" y="0"/>
                <a:ext cx="776514" cy="745553"/>
              </a:xfrm>
              <a:prstGeom prst="roundRect">
                <a:avLst>
                  <a:gd name="adj" fmla="val 9668"/>
                </a:avLst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2200">
                    <a:solidFill>
                      <a:srgbClr val="FFFFFF"/>
                    </a:solidFill>
                    <a:latin typeface="KoPub돋움체 Medium"/>
                    <a:ea typeface="KoPub돋움체 Medium"/>
                    <a:cs typeface="KoPub돋움체 Medium"/>
                    <a:sym typeface="KoPub돋움체 Medium"/>
                  </a:defRPr>
                </a:pPr>
                <a:endParaRPr/>
              </a:p>
            </p:txBody>
          </p:sp>
          <p:sp>
            <p:nvSpPr>
              <p:cNvPr id="32" name="그래픽 52">
                <a:extLst>
                  <a:ext uri="{FF2B5EF4-FFF2-40B4-BE49-F238E27FC236}">
                    <a16:creationId xmlns:a16="http://schemas.microsoft.com/office/drawing/2014/main" id="{8D14D66B-16CC-499A-9B23-6D8A5A137CC7}"/>
                  </a:ext>
                </a:extLst>
              </p:cNvPr>
              <p:cNvSpPr/>
              <p:nvPr/>
            </p:nvSpPr>
            <p:spPr>
              <a:xfrm>
                <a:off x="134382" y="143108"/>
                <a:ext cx="480072" cy="452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891" y="21600"/>
                    </a:moveTo>
                    <a:lnTo>
                      <a:pt x="0" y="21600"/>
                    </a:lnTo>
                    <a:lnTo>
                      <a:pt x="0" y="16200"/>
                    </a:lnTo>
                    <a:lnTo>
                      <a:pt x="5891" y="16200"/>
                    </a:lnTo>
                    <a:lnTo>
                      <a:pt x="5891" y="21600"/>
                    </a:lnTo>
                    <a:close/>
                    <a:moveTo>
                      <a:pt x="13745" y="13500"/>
                    </a:moveTo>
                    <a:lnTo>
                      <a:pt x="7855" y="13500"/>
                    </a:lnTo>
                    <a:lnTo>
                      <a:pt x="7855" y="21600"/>
                    </a:lnTo>
                    <a:lnTo>
                      <a:pt x="13745" y="21600"/>
                    </a:lnTo>
                    <a:lnTo>
                      <a:pt x="13745" y="13500"/>
                    </a:lnTo>
                    <a:close/>
                    <a:moveTo>
                      <a:pt x="21600" y="9900"/>
                    </a:moveTo>
                    <a:lnTo>
                      <a:pt x="15709" y="9900"/>
                    </a:lnTo>
                    <a:lnTo>
                      <a:pt x="15709" y="21600"/>
                    </a:lnTo>
                    <a:lnTo>
                      <a:pt x="21600" y="21600"/>
                    </a:lnTo>
                    <a:lnTo>
                      <a:pt x="21600" y="9900"/>
                    </a:lnTo>
                    <a:close/>
                    <a:moveTo>
                      <a:pt x="21600" y="0"/>
                    </a:moveTo>
                    <a:lnTo>
                      <a:pt x="15709" y="1099"/>
                    </a:lnTo>
                    <a:lnTo>
                      <a:pt x="17394" y="2636"/>
                    </a:lnTo>
                    <a:lnTo>
                      <a:pt x="10668" y="8696"/>
                    </a:lnTo>
                    <a:lnTo>
                      <a:pt x="7722" y="5994"/>
                    </a:lnTo>
                    <a:lnTo>
                      <a:pt x="24" y="13011"/>
                    </a:lnTo>
                    <a:lnTo>
                      <a:pt x="1408" y="14287"/>
                    </a:lnTo>
                    <a:lnTo>
                      <a:pt x="7718" y="8536"/>
                    </a:lnTo>
                    <a:lnTo>
                      <a:pt x="10655" y="11230"/>
                    </a:lnTo>
                    <a:lnTo>
                      <a:pt x="18784" y="3907"/>
                    </a:lnTo>
                    <a:lnTo>
                      <a:pt x="20421" y="5401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200">
                    <a:latin typeface="KoPub돋움체 Medium"/>
                    <a:ea typeface="KoPub돋움체 Medium"/>
                    <a:cs typeface="KoPub돋움체 Medium"/>
                    <a:sym typeface="KoPub돋움체 Medium"/>
                  </a:defRPr>
                </a:pPr>
                <a:endParaRPr/>
              </a:p>
            </p:txBody>
          </p:sp>
        </p:grp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9262791-6E1F-4D92-9F18-C56DF8B538DF}"/>
              </a:ext>
            </a:extLst>
          </p:cNvPr>
          <p:cNvGrpSpPr/>
          <p:nvPr/>
        </p:nvGrpSpPr>
        <p:grpSpPr>
          <a:xfrm>
            <a:off x="406312" y="1630502"/>
            <a:ext cx="4336061" cy="439285"/>
            <a:chOff x="404836" y="1058374"/>
            <a:chExt cx="4336061" cy="439285"/>
          </a:xfrm>
        </p:grpSpPr>
        <p:grpSp>
          <p:nvGrpSpPr>
            <p:cNvPr id="35" name="그룹 20">
              <a:extLst>
                <a:ext uri="{FF2B5EF4-FFF2-40B4-BE49-F238E27FC236}">
                  <a16:creationId xmlns:a16="http://schemas.microsoft.com/office/drawing/2014/main" id="{C63B8B3B-F3D8-4075-87E5-5A33C6129CC3}"/>
                </a:ext>
              </a:extLst>
            </p:cNvPr>
            <p:cNvGrpSpPr/>
            <p:nvPr/>
          </p:nvGrpSpPr>
          <p:grpSpPr>
            <a:xfrm>
              <a:off x="404836" y="1125933"/>
              <a:ext cx="249425" cy="266353"/>
              <a:chOff x="-1223" y="0"/>
              <a:chExt cx="249424" cy="266352"/>
            </a:xfrm>
          </p:grpSpPr>
          <p:sp>
            <p:nvSpPr>
              <p:cNvPr id="37" name="타원 21">
                <a:extLst>
                  <a:ext uri="{FF2B5EF4-FFF2-40B4-BE49-F238E27FC236}">
                    <a16:creationId xmlns:a16="http://schemas.microsoft.com/office/drawing/2014/main" id="{EA0F6D2F-92AC-40B5-B00C-C46BA724B2E6}"/>
                  </a:ext>
                </a:extLst>
              </p:cNvPr>
              <p:cNvSpPr/>
              <p:nvPr/>
            </p:nvSpPr>
            <p:spPr>
              <a:xfrm>
                <a:off x="0" y="21131"/>
                <a:ext cx="241749" cy="236061"/>
              </a:xfrm>
              <a:prstGeom prst="ellipse">
                <a:avLst/>
              </a:prstGeom>
              <a:solidFill>
                <a:srgbClr val="41414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8" name="TextBox 22">
                <a:extLst>
                  <a:ext uri="{FF2B5EF4-FFF2-40B4-BE49-F238E27FC236}">
                    <a16:creationId xmlns:a16="http://schemas.microsoft.com/office/drawing/2014/main" id="{EDA545B9-C978-44FB-B6A8-8C1DD11476D3}"/>
                  </a:ext>
                </a:extLst>
              </p:cNvPr>
              <p:cNvSpPr txBox="1"/>
              <p:nvPr/>
            </p:nvSpPr>
            <p:spPr>
              <a:xfrm>
                <a:off x="-1223" y="0"/>
                <a:ext cx="249424" cy="26635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 algn="ctr" defTabSz="914377">
                  <a:lnSpc>
                    <a:spcPct val="120000"/>
                  </a:lnSpc>
                  <a:defRPr sz="1000" b="1">
                    <a:ln w="9525" cap="flat">
                      <a:solidFill>
                        <a:srgbClr val="FFFFFF">
                          <a:alpha val="20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나눔스퀘어라운드 Bold"/>
                    <a:ea typeface="나눔스퀘어라운드 Bold"/>
                    <a:cs typeface="나눔스퀘어라운드 Bold"/>
                    <a:sym typeface="나눔스퀘어라운드 Bold"/>
                  </a:defRPr>
                </a:lvl1pPr>
              </a:lstStyle>
              <a:p>
                <a:r>
                  <a:rPr dirty="0"/>
                  <a:t>0</a:t>
                </a:r>
                <a:r>
                  <a:rPr lang="en-US" dirty="0"/>
                  <a:t>3</a:t>
                </a:r>
                <a:endParaRPr dirty="0"/>
              </a:p>
            </p:txBody>
          </p:sp>
        </p:grpSp>
        <p:sp>
          <p:nvSpPr>
            <p:cNvPr id="36" name="TextBox 18">
              <a:extLst>
                <a:ext uri="{FF2B5EF4-FFF2-40B4-BE49-F238E27FC236}">
                  <a16:creationId xmlns:a16="http://schemas.microsoft.com/office/drawing/2014/main" id="{ABFC19B8-DA12-4BAC-AF22-F8CC0C4C5E13}"/>
                </a:ext>
              </a:extLst>
            </p:cNvPr>
            <p:cNvSpPr txBox="1"/>
            <p:nvPr/>
          </p:nvSpPr>
          <p:spPr>
            <a:xfrm>
              <a:off x="692355" y="1058374"/>
              <a:ext cx="4048542" cy="4392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defTabSz="914377">
                <a:lnSpc>
                  <a:spcPct val="120000"/>
                </a:lnSpc>
                <a:defRPr sz="1400" b="1">
                  <a:ln w="9525" cap="flat">
                    <a:solidFill>
                      <a:srgbClr val="262626">
                        <a:alpha val="0"/>
                      </a:srgbClr>
                    </a:solidFill>
                    <a:prstDash val="solid"/>
                    <a:round/>
                  </a:ln>
                  <a:solidFill>
                    <a:srgbClr val="262626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sz="2000" dirty="0"/>
                <a:t>패치 센서를 활용한 생체 정보 수집 기술</a:t>
              </a:r>
              <a:endParaRPr sz="2000" dirty="0"/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92D2B03-678A-4417-A49D-6A006FF4E1BB}"/>
              </a:ext>
            </a:extLst>
          </p:cNvPr>
          <p:cNvGrpSpPr/>
          <p:nvPr/>
        </p:nvGrpSpPr>
        <p:grpSpPr>
          <a:xfrm>
            <a:off x="406313" y="3326247"/>
            <a:ext cx="3749361" cy="439285"/>
            <a:chOff x="411746" y="1936738"/>
            <a:chExt cx="3749361" cy="439285"/>
          </a:xfrm>
        </p:grpSpPr>
        <p:grpSp>
          <p:nvGrpSpPr>
            <p:cNvPr id="40" name="그룹 31">
              <a:extLst>
                <a:ext uri="{FF2B5EF4-FFF2-40B4-BE49-F238E27FC236}">
                  <a16:creationId xmlns:a16="http://schemas.microsoft.com/office/drawing/2014/main" id="{4E893CBE-16ED-41AB-99F1-1DE8D9C7268A}"/>
                </a:ext>
              </a:extLst>
            </p:cNvPr>
            <p:cNvGrpSpPr/>
            <p:nvPr/>
          </p:nvGrpSpPr>
          <p:grpSpPr>
            <a:xfrm>
              <a:off x="411746" y="2029061"/>
              <a:ext cx="249425" cy="266353"/>
              <a:chOff x="-1222" y="0"/>
              <a:chExt cx="249423" cy="266352"/>
            </a:xfrm>
          </p:grpSpPr>
          <p:sp>
            <p:nvSpPr>
              <p:cNvPr id="42" name="타원 32">
                <a:extLst>
                  <a:ext uri="{FF2B5EF4-FFF2-40B4-BE49-F238E27FC236}">
                    <a16:creationId xmlns:a16="http://schemas.microsoft.com/office/drawing/2014/main" id="{CF638E8E-508A-4F6A-B125-F65B8FF84B40}"/>
                  </a:ext>
                </a:extLst>
              </p:cNvPr>
              <p:cNvSpPr/>
              <p:nvPr/>
            </p:nvSpPr>
            <p:spPr>
              <a:xfrm>
                <a:off x="0" y="21131"/>
                <a:ext cx="241749" cy="236061"/>
              </a:xfrm>
              <a:prstGeom prst="ellipse">
                <a:avLst/>
              </a:prstGeom>
              <a:solidFill>
                <a:srgbClr val="41414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3" name="TextBox 33">
                <a:extLst>
                  <a:ext uri="{FF2B5EF4-FFF2-40B4-BE49-F238E27FC236}">
                    <a16:creationId xmlns:a16="http://schemas.microsoft.com/office/drawing/2014/main" id="{D7AF22F7-91FC-4A9F-AA40-6D44164F2031}"/>
                  </a:ext>
                </a:extLst>
              </p:cNvPr>
              <p:cNvSpPr txBox="1"/>
              <p:nvPr/>
            </p:nvSpPr>
            <p:spPr>
              <a:xfrm>
                <a:off x="-1222" y="0"/>
                <a:ext cx="249423" cy="26635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 algn="ctr" defTabSz="914377">
                  <a:lnSpc>
                    <a:spcPct val="120000"/>
                  </a:lnSpc>
                  <a:defRPr sz="1000" b="1">
                    <a:ln w="9525" cap="flat">
                      <a:solidFill>
                        <a:srgbClr val="FFFFFF">
                          <a:alpha val="20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나눔스퀘어라운드 Bold"/>
                    <a:ea typeface="나눔스퀘어라운드 Bold"/>
                    <a:cs typeface="나눔스퀘어라운드 Bold"/>
                    <a:sym typeface="나눔스퀘어라운드 Bold"/>
                  </a:defRPr>
                </a:lvl1pPr>
              </a:lstStyle>
              <a:p>
                <a:r>
                  <a:rPr dirty="0"/>
                  <a:t>0</a:t>
                </a:r>
                <a:r>
                  <a:rPr lang="en-US" dirty="0"/>
                  <a:t>4</a:t>
                </a:r>
                <a:endParaRPr dirty="0"/>
              </a:p>
            </p:txBody>
          </p:sp>
        </p:grpSp>
        <p:sp>
          <p:nvSpPr>
            <p:cNvPr id="41" name="TextBox 18">
              <a:extLst>
                <a:ext uri="{FF2B5EF4-FFF2-40B4-BE49-F238E27FC236}">
                  <a16:creationId xmlns:a16="http://schemas.microsoft.com/office/drawing/2014/main" id="{6FDF14CF-20A5-47CD-9F73-3CA77BFB025D}"/>
                </a:ext>
              </a:extLst>
            </p:cNvPr>
            <p:cNvSpPr txBox="1"/>
            <p:nvPr/>
          </p:nvSpPr>
          <p:spPr>
            <a:xfrm>
              <a:off x="699264" y="1936738"/>
              <a:ext cx="3461843" cy="43928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defTabSz="914377">
                <a:lnSpc>
                  <a:spcPct val="120000"/>
                </a:lnSpc>
                <a:defRPr sz="1400" b="1">
                  <a:ln w="9525" cap="flat">
                    <a:solidFill>
                      <a:srgbClr val="262626">
                        <a:alpha val="0"/>
                      </a:srgbClr>
                    </a:solidFill>
                    <a:prstDash val="solid"/>
                    <a:round/>
                  </a:ln>
                  <a:solidFill>
                    <a:srgbClr val="262626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sz="2000" dirty="0"/>
                <a:t>모바일 애플리케이션 설계 및 구현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3202A791-006E-47CB-B679-F850EB41BCAA}"/>
              </a:ext>
            </a:extLst>
          </p:cNvPr>
          <p:cNvSpPr txBox="1"/>
          <p:nvPr/>
        </p:nvSpPr>
        <p:spPr>
          <a:xfrm>
            <a:off x="535317" y="2081458"/>
            <a:ext cx="10176225" cy="9608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FontTx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/>
              <a:t>패치 센서는 다양한 생체 정보를 수집할 수 있으며</a:t>
            </a:r>
            <a:r>
              <a:rPr lang="en-US" altLang="ko-KR" b="1" dirty="0"/>
              <a:t>, </a:t>
            </a:r>
            <a:r>
              <a:rPr lang="ko-KR" altLang="en-US" b="1" dirty="0"/>
              <a:t>개인 건강관리 및 고위험군 환자 모두에 적용 가능</a:t>
            </a:r>
            <a:endParaRPr lang="en-US" altLang="ko-KR" b="1" dirty="0"/>
          </a:p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FontTx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/>
              <a:t>근거리 무선 통신</a:t>
            </a:r>
            <a:r>
              <a:rPr lang="en-US" altLang="ko-KR" b="1" dirty="0"/>
              <a:t>(NFC) </a:t>
            </a:r>
            <a:r>
              <a:rPr lang="ko-KR" altLang="en-US" b="1" dirty="0"/>
              <a:t>기술을 지원하는 패치 센서를 활용하여 환자의 생체 정보를 수집</a:t>
            </a:r>
            <a:endParaRPr lang="en-US" altLang="ko-KR" b="1" dirty="0"/>
          </a:p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FontTx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/>
              <a:t>데이터베이스와 연결하여 원격지에 위치한 전문 의료 인력에게 환자의 생체 정보를 실시간으로 제공</a:t>
            </a:r>
            <a:endParaRPr lang="en-US" altLang="ko-KR" b="1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A80DBC4-B106-4A1F-A825-8C04B1FF2367}"/>
              </a:ext>
            </a:extLst>
          </p:cNvPr>
          <p:cNvSpPr txBox="1"/>
          <p:nvPr/>
        </p:nvSpPr>
        <p:spPr>
          <a:xfrm>
            <a:off x="535318" y="3827218"/>
            <a:ext cx="10831764" cy="9608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패치 센서와 모바일 디바이스 간 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NFC 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통신 및 연결을 위한 모바일 애플리케이션 설계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NFC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 메시지 교환 및 실시간 환자 정보 저장을 위한 모바일 애플리케이션 기능 구현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marL="355599" indent="-228599">
              <a:lnSpc>
                <a:spcPct val="120000"/>
              </a:lnSpc>
              <a:buClr>
                <a:srgbClr val="404040"/>
              </a:buClr>
              <a:buSzPct val="100000"/>
              <a:buChar char="-"/>
              <a:defRPr sz="1600" spc="-34">
                <a:ln w="9525" cap="flat">
                  <a:solidFill>
                    <a:srgbClr val="FFFFFF">
                      <a:alpha val="0"/>
                    </a:srgbClr>
                  </a:solidFill>
                  <a:prstDash val="solid"/>
                  <a:round/>
                </a:ln>
                <a:solidFill>
                  <a:srgbClr val="404040"/>
                </a:solidFill>
                <a:latin typeface="KoPub돋움체 Medium"/>
                <a:ea typeface="KoPub돋움체 Medium"/>
                <a:cs typeface="KoPub돋움체 Medium"/>
                <a:sym typeface="KoPub돋움체 Medium"/>
              </a:defRPr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패치 센서에서 수집되는 실시간 환자 정보를 수신하기 위한 백그라운드 실행 지원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직사각형 27">
            <a:extLst>
              <a:ext uri="{FF2B5EF4-FFF2-40B4-BE49-F238E27FC236}">
                <a16:creationId xmlns:a16="http://schemas.microsoft.com/office/drawing/2014/main" id="{16FED6B4-DBBD-2710-AA35-F784C685ADB2}"/>
              </a:ext>
            </a:extLst>
          </p:cNvPr>
          <p:cNvSpPr/>
          <p:nvPr/>
        </p:nvSpPr>
        <p:spPr>
          <a:xfrm>
            <a:off x="0" y="6753753"/>
            <a:ext cx="12192000" cy="11567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377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3802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>
            <a:extLst>
              <a:ext uri="{FF2B5EF4-FFF2-40B4-BE49-F238E27FC236}">
                <a16:creationId xmlns:a16="http://schemas.microsoft.com/office/drawing/2014/main" id="{D297F4B0-5E9C-42FD-9D16-4B14442E5998}"/>
              </a:ext>
            </a:extLst>
          </p:cNvPr>
          <p:cNvGrpSpPr/>
          <p:nvPr/>
        </p:nvGrpSpPr>
        <p:grpSpPr>
          <a:xfrm>
            <a:off x="40376" y="13598"/>
            <a:ext cx="3400667" cy="974562"/>
            <a:chOff x="40374" y="13597"/>
            <a:chExt cx="3400667" cy="974560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C33D679-F62F-4EB7-9AF3-4EF83764E68A}"/>
                </a:ext>
              </a:extLst>
            </p:cNvPr>
            <p:cNvGrpSpPr/>
            <p:nvPr/>
          </p:nvGrpSpPr>
          <p:grpSpPr>
            <a:xfrm>
              <a:off x="1204531" y="208954"/>
              <a:ext cx="2236510" cy="685501"/>
              <a:chOff x="1030834" y="200980"/>
              <a:chExt cx="2236510" cy="685501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27336E6-2779-44DB-B758-D5AF3F001F3F}"/>
                  </a:ext>
                </a:extLst>
              </p:cNvPr>
              <p:cNvSpPr txBox="1"/>
              <p:nvPr/>
            </p:nvSpPr>
            <p:spPr>
              <a:xfrm>
                <a:off x="1030834" y="200980"/>
                <a:ext cx="2028119" cy="3533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500" dirty="0">
                    <a:ln>
                      <a:solidFill>
                        <a:prstClr val="black">
                          <a:lumMod val="85000"/>
                          <a:lumOff val="15000"/>
                          <a:alpha val="10000"/>
                        </a:prst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애플리케이션 기능 요약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DE1FD43E-1B69-4D43-969C-5674FCA1293E}"/>
                  </a:ext>
                </a:extLst>
              </p:cNvPr>
              <p:cNvSpPr txBox="1"/>
              <p:nvPr/>
            </p:nvSpPr>
            <p:spPr>
              <a:xfrm>
                <a:off x="1030834" y="463546"/>
                <a:ext cx="2236510" cy="4229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900" dirty="0">
                    <a:ln>
                      <a:solidFill>
                        <a:prstClr val="black">
                          <a:lumMod val="85000"/>
                          <a:lumOff val="15000"/>
                          <a:alpha val="30000"/>
                        </a:prstClr>
                      </a:solidFill>
                    </a:ln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프로세스 다이어그램</a:t>
                </a: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0A16413-588F-45AE-98CB-9D8BB1D3DDFC}"/>
                </a:ext>
              </a:extLst>
            </p:cNvPr>
            <p:cNvSpPr txBox="1"/>
            <p:nvPr/>
          </p:nvSpPr>
          <p:spPr>
            <a:xfrm>
              <a:off x="40374" y="13597"/>
              <a:ext cx="1213794" cy="9745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77">
                <a:lnSpc>
                  <a:spcPct val="120000"/>
                </a:lnSpc>
                <a:defRPr/>
              </a:pPr>
              <a:r>
                <a:rPr lang="en-US" altLang="ko-KR" sz="5300" dirty="0">
                  <a:ln>
                    <a:solidFill>
                      <a:schemeClr val="tx1">
                        <a:lumMod val="85000"/>
                        <a:lumOff val="1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2-1</a:t>
              </a: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3AE93719-6800-4F6A-948C-D87D8DB0069A}"/>
              </a:ext>
            </a:extLst>
          </p:cNvPr>
          <p:cNvGrpSpPr/>
          <p:nvPr/>
        </p:nvGrpSpPr>
        <p:grpSpPr>
          <a:xfrm>
            <a:off x="8146829" y="707634"/>
            <a:ext cx="4051330" cy="81775"/>
            <a:chOff x="8146829" y="707634"/>
            <a:chExt cx="4051330" cy="81775"/>
          </a:xfrm>
        </p:grpSpPr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AA1AA7F4-BC0D-4C70-BE14-96D140803BC3}"/>
                </a:ext>
              </a:extLst>
            </p:cNvPr>
            <p:cNvSpPr/>
            <p:nvPr/>
          </p:nvSpPr>
          <p:spPr>
            <a:xfrm>
              <a:off x="8146829" y="730501"/>
              <a:ext cx="3877951" cy="36041"/>
            </a:xfrm>
            <a:prstGeom prst="rect">
              <a:avLst/>
            </a:prstGeom>
            <a:gradFill flip="none" rotWithShape="1">
              <a:gsLst>
                <a:gs pos="49000">
                  <a:schemeClr val="bg1">
                    <a:lumMod val="95000"/>
                  </a:schemeClr>
                </a:gs>
                <a:gs pos="84000">
                  <a:schemeClr val="bg2">
                    <a:lumMod val="90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66" latinLnBrk="0">
                <a:defRPr/>
              </a:pPr>
              <a:endParaRPr lang="ko-KR" altLang="en-US" sz="135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77" name="사각형: 둥근 모서리 76">
              <a:extLst>
                <a:ext uri="{FF2B5EF4-FFF2-40B4-BE49-F238E27FC236}">
                  <a16:creationId xmlns:a16="http://schemas.microsoft.com/office/drawing/2014/main" id="{C40FEDA4-83B5-44E6-A977-96A7ED288A40}"/>
                </a:ext>
              </a:extLst>
            </p:cNvPr>
            <p:cNvSpPr/>
            <p:nvPr/>
          </p:nvSpPr>
          <p:spPr>
            <a:xfrm>
              <a:off x="11352724" y="707634"/>
              <a:ext cx="845435" cy="81775"/>
            </a:xfrm>
            <a:prstGeom prst="roundRect">
              <a:avLst/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ko-KR" altLang="en-US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6414415-8E7C-4F91-A7C3-A25C1AB9A84D}"/>
              </a:ext>
            </a:extLst>
          </p:cNvPr>
          <p:cNvGrpSpPr/>
          <p:nvPr/>
        </p:nvGrpSpPr>
        <p:grpSpPr>
          <a:xfrm>
            <a:off x="1085287" y="1123110"/>
            <a:ext cx="10045946" cy="4280480"/>
            <a:chOff x="1275787" y="1123110"/>
            <a:chExt cx="10045946" cy="4280480"/>
          </a:xfrm>
        </p:grpSpPr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4F47C4F8-0559-4EB1-AD74-3C757B5A3AD1}"/>
                </a:ext>
              </a:extLst>
            </p:cNvPr>
            <p:cNvSpPr/>
            <p:nvPr/>
          </p:nvSpPr>
          <p:spPr>
            <a:xfrm>
              <a:off x="1275787" y="1332950"/>
              <a:ext cx="10045946" cy="4070640"/>
            </a:xfrm>
            <a:prstGeom prst="roundRect">
              <a:avLst>
                <a:gd name="adj" fmla="val 4221"/>
              </a:avLst>
            </a:prstGeom>
            <a:noFill/>
            <a:ln w="19050">
              <a:solidFill>
                <a:schemeClr val="tx1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C69C7A3E-1F60-4998-ACE5-49EE89BDABB6}"/>
                </a:ext>
              </a:extLst>
            </p:cNvPr>
            <p:cNvGrpSpPr/>
            <p:nvPr/>
          </p:nvGrpSpPr>
          <p:grpSpPr>
            <a:xfrm>
              <a:off x="1459700" y="1904981"/>
              <a:ext cx="2248087" cy="1734857"/>
              <a:chOff x="1482560" y="1674096"/>
              <a:chExt cx="2248087" cy="1734857"/>
            </a:xfrm>
            <a:solidFill>
              <a:schemeClr val="bg1">
                <a:lumMod val="95000"/>
              </a:schemeClr>
            </a:solidFill>
          </p:grpSpPr>
          <p:sp>
            <p:nvSpPr>
              <p:cNvPr id="73" name="사각형: 둥근 모서리 72">
                <a:extLst>
                  <a:ext uri="{FF2B5EF4-FFF2-40B4-BE49-F238E27FC236}">
                    <a16:creationId xmlns:a16="http://schemas.microsoft.com/office/drawing/2014/main" id="{A2AC30D8-D14C-40A0-A18B-26649A2F2113}"/>
                  </a:ext>
                </a:extLst>
              </p:cNvPr>
              <p:cNvSpPr/>
              <p:nvPr/>
            </p:nvSpPr>
            <p:spPr>
              <a:xfrm>
                <a:off x="1482560" y="1943515"/>
                <a:ext cx="2248087" cy="1465438"/>
              </a:xfrm>
              <a:prstGeom prst="roundRect">
                <a:avLst>
                  <a:gd name="adj" fmla="val 4221"/>
                </a:avLst>
              </a:prstGeom>
              <a:solidFill>
                <a:schemeClr val="bg1"/>
              </a:solidFill>
              <a:ln w="1905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F0E69BA0-7263-4B0A-9D18-F198FA144AA5}"/>
                  </a:ext>
                </a:extLst>
              </p:cNvPr>
              <p:cNvSpPr/>
              <p:nvPr/>
            </p:nvSpPr>
            <p:spPr>
              <a:xfrm>
                <a:off x="1554662" y="1674096"/>
                <a:ext cx="2108838" cy="414253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9050">
                <a:solidFill>
                  <a:srgbClr val="008AC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>
                    <a:solidFill>
                      <a:schemeClr val="bg2">
                        <a:lumMod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A.  MainActivity.java</a:t>
                </a:r>
              </a:p>
            </p:txBody>
          </p: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91E462B7-4EEC-4221-8163-76AE5A043CC8}"/>
                  </a:ext>
                </a:extLst>
              </p:cNvPr>
              <p:cNvGrpSpPr/>
              <p:nvPr/>
            </p:nvGrpSpPr>
            <p:grpSpPr>
              <a:xfrm>
                <a:off x="1637352" y="2224502"/>
                <a:ext cx="1943096" cy="1021755"/>
                <a:chOff x="810695" y="2522939"/>
                <a:chExt cx="1943096" cy="1021755"/>
              </a:xfrm>
              <a:grpFill/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FF491C0B-E430-4138-A65F-41F7618C6D40}"/>
                    </a:ext>
                  </a:extLst>
                </p:cNvPr>
                <p:cNvSpPr/>
                <p:nvPr/>
              </p:nvSpPr>
              <p:spPr>
                <a:xfrm>
                  <a:off x="810695" y="2522939"/>
                  <a:ext cx="1943096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Control 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the DB access point</a:t>
                  </a:r>
                </a:p>
              </p:txBody>
            </p:sp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CD3667BB-B19E-475F-8CC1-1F72988C7E28}"/>
                    </a:ext>
                  </a:extLst>
                </p:cNvPr>
                <p:cNvSpPr/>
                <p:nvPr/>
              </p:nvSpPr>
              <p:spPr>
                <a:xfrm>
                  <a:off x="810695" y="3094022"/>
                  <a:ext cx="1943096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Register 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 new user</a:t>
                  </a:r>
                </a:p>
              </p:txBody>
            </p:sp>
          </p:grpSp>
          <p:cxnSp>
            <p:nvCxnSpPr>
              <p:cNvPr id="81" name="직선 화살표 연결선 80">
                <a:extLst>
                  <a:ext uri="{FF2B5EF4-FFF2-40B4-BE49-F238E27FC236}">
                    <a16:creationId xmlns:a16="http://schemas.microsoft.com/office/drawing/2014/main" id="{CF41146D-0AEF-4C95-9B17-624FE578C340}"/>
                  </a:ext>
                </a:extLst>
              </p:cNvPr>
              <p:cNvCxnSpPr>
                <a:cxnSpLocks/>
                <a:stCxn id="82" idx="2"/>
                <a:endCxn id="83" idx="0"/>
              </p:cNvCxnSpPr>
              <p:nvPr/>
            </p:nvCxnSpPr>
            <p:spPr>
              <a:xfrm>
                <a:off x="2608900" y="2675174"/>
                <a:ext cx="0" cy="120411"/>
              </a:xfrm>
              <a:prstGeom prst="straightConnector1">
                <a:avLst/>
              </a:prstGeom>
              <a:grpFill/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8C014485-8CA1-4BFE-A312-73DD95B17800}"/>
                </a:ext>
              </a:extLst>
            </p:cNvPr>
            <p:cNvGrpSpPr/>
            <p:nvPr/>
          </p:nvGrpSpPr>
          <p:grpSpPr>
            <a:xfrm>
              <a:off x="3931295" y="1904981"/>
              <a:ext cx="2248087" cy="3391929"/>
              <a:chOff x="3954155" y="1674096"/>
              <a:chExt cx="2248087" cy="3391929"/>
            </a:xfrm>
            <a:solidFill>
              <a:schemeClr val="bg1">
                <a:lumMod val="95000"/>
              </a:schemeClr>
            </a:solidFill>
          </p:grpSpPr>
          <p:sp>
            <p:nvSpPr>
              <p:cNvPr id="65" name="사각형: 둥근 모서리 64">
                <a:extLst>
                  <a:ext uri="{FF2B5EF4-FFF2-40B4-BE49-F238E27FC236}">
                    <a16:creationId xmlns:a16="http://schemas.microsoft.com/office/drawing/2014/main" id="{E04D4EA7-77A7-478B-8A51-670972B3439D}"/>
                  </a:ext>
                </a:extLst>
              </p:cNvPr>
              <p:cNvSpPr/>
              <p:nvPr/>
            </p:nvSpPr>
            <p:spPr>
              <a:xfrm>
                <a:off x="3954155" y="1930391"/>
                <a:ext cx="2248087" cy="3135634"/>
              </a:xfrm>
              <a:prstGeom prst="roundRect">
                <a:avLst>
                  <a:gd name="adj" fmla="val 4221"/>
                </a:avLst>
              </a:prstGeom>
              <a:noFill/>
              <a:ln w="1905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AE71820B-67EF-462A-B7AF-D44E0C734600}"/>
                  </a:ext>
                </a:extLst>
              </p:cNvPr>
              <p:cNvSpPr/>
              <p:nvPr/>
            </p:nvSpPr>
            <p:spPr>
              <a:xfrm>
                <a:off x="4012848" y="1674096"/>
                <a:ext cx="2108838" cy="414253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9050">
                <a:solidFill>
                  <a:srgbClr val="008AC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>
                    <a:solidFill>
                      <a:schemeClr val="bg2">
                        <a:lumMod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B.  ISO15693WriteTag.java</a:t>
                </a:r>
              </a:p>
            </p:txBody>
          </p:sp>
          <p:grpSp>
            <p:nvGrpSpPr>
              <p:cNvPr id="67" name="그룹 66">
                <a:extLst>
                  <a:ext uri="{FF2B5EF4-FFF2-40B4-BE49-F238E27FC236}">
                    <a16:creationId xmlns:a16="http://schemas.microsoft.com/office/drawing/2014/main" id="{2140E555-C922-47F9-995F-D14513173C31}"/>
                  </a:ext>
                </a:extLst>
              </p:cNvPr>
              <p:cNvGrpSpPr/>
              <p:nvPr/>
            </p:nvGrpSpPr>
            <p:grpSpPr>
              <a:xfrm>
                <a:off x="4178760" y="2214626"/>
                <a:ext cx="1780557" cy="2718365"/>
                <a:chOff x="4140660" y="2214626"/>
                <a:chExt cx="1780557" cy="2718365"/>
              </a:xfrm>
              <a:grpFill/>
            </p:grpSpPr>
            <p:sp>
              <p:nvSpPr>
                <p:cNvPr id="68" name="직사각형 67">
                  <a:extLst>
                    <a:ext uri="{FF2B5EF4-FFF2-40B4-BE49-F238E27FC236}">
                      <a16:creationId xmlns:a16="http://schemas.microsoft.com/office/drawing/2014/main" id="{D8C165C7-25AE-489D-9B74-A071FDDE9CA4}"/>
                    </a:ext>
                  </a:extLst>
                </p:cNvPr>
                <p:cNvSpPr/>
                <p:nvPr/>
              </p:nvSpPr>
              <p:spPr>
                <a:xfrm>
                  <a:off x="4140661" y="2214626"/>
                  <a:ext cx="1780556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Load 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the </a:t>
                  </a:r>
                  <a:r>
                    <a:rPr lang="en-US" altLang="ko-KR" sz="1100" dirty="0" err="1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DBHelper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class </a:t>
                  </a:r>
                </a:p>
              </p:txBody>
            </p:sp>
            <p:sp>
              <p:nvSpPr>
                <p:cNvPr id="69" name="직사각형 68">
                  <a:extLst>
                    <a:ext uri="{FF2B5EF4-FFF2-40B4-BE49-F238E27FC236}">
                      <a16:creationId xmlns:a16="http://schemas.microsoft.com/office/drawing/2014/main" id="{5DE223C3-E712-468B-98D3-A610F07C3DA5}"/>
                    </a:ext>
                  </a:extLst>
                </p:cNvPr>
                <p:cNvSpPr/>
                <p:nvPr/>
              </p:nvSpPr>
              <p:spPr>
                <a:xfrm>
                  <a:off x="4140660" y="3914834"/>
                  <a:ext cx="1780556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Receive and Extract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data from detected NFC</a:t>
                  </a:r>
                </a:p>
              </p:txBody>
            </p:sp>
            <p:sp>
              <p:nvSpPr>
                <p:cNvPr id="70" name="직사각형 69">
                  <a:extLst>
                    <a:ext uri="{FF2B5EF4-FFF2-40B4-BE49-F238E27FC236}">
                      <a16:creationId xmlns:a16="http://schemas.microsoft.com/office/drawing/2014/main" id="{048CE09C-55A0-4971-8264-1787FC079488}"/>
                    </a:ext>
                  </a:extLst>
                </p:cNvPr>
                <p:cNvSpPr/>
                <p:nvPr/>
              </p:nvSpPr>
              <p:spPr>
                <a:xfrm>
                  <a:off x="4140660" y="3347992"/>
                  <a:ext cx="1780556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Write 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block for apply RF430FRL15xH option</a:t>
                  </a:r>
                </a:p>
              </p:txBody>
            </p:sp>
            <p:sp>
              <p:nvSpPr>
                <p:cNvPr id="71" name="직사각형 70">
                  <a:extLst>
                    <a:ext uri="{FF2B5EF4-FFF2-40B4-BE49-F238E27FC236}">
                      <a16:creationId xmlns:a16="http://schemas.microsoft.com/office/drawing/2014/main" id="{D7C55175-E11C-4EB9-B359-6A097C7940EE}"/>
                    </a:ext>
                  </a:extLst>
                </p:cNvPr>
                <p:cNvSpPr/>
                <p:nvPr/>
              </p:nvSpPr>
              <p:spPr>
                <a:xfrm>
                  <a:off x="4140660" y="2781150"/>
                  <a:ext cx="1780556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Detect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the attached NFC tag in background</a:t>
                  </a:r>
                </a:p>
              </p:txBody>
            </p:sp>
            <p:sp>
              <p:nvSpPr>
                <p:cNvPr id="72" name="직사각형 71">
                  <a:extLst>
                    <a:ext uri="{FF2B5EF4-FFF2-40B4-BE49-F238E27FC236}">
                      <a16:creationId xmlns:a16="http://schemas.microsoft.com/office/drawing/2014/main" id="{7606589A-47FC-4829-BA96-3E75091F170F}"/>
                    </a:ext>
                  </a:extLst>
                </p:cNvPr>
                <p:cNvSpPr/>
                <p:nvPr/>
              </p:nvSpPr>
              <p:spPr>
                <a:xfrm>
                  <a:off x="4140660" y="4482319"/>
                  <a:ext cx="1780556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Insert 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the extracted data and registered user information</a:t>
                  </a:r>
                </a:p>
              </p:txBody>
            </p:sp>
          </p:grp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74F4A0EF-641C-45E3-8D20-6D51F4CDDE8A}"/>
                </a:ext>
              </a:extLst>
            </p:cNvPr>
            <p:cNvGrpSpPr/>
            <p:nvPr/>
          </p:nvGrpSpPr>
          <p:grpSpPr>
            <a:xfrm>
              <a:off x="6417573" y="1903014"/>
              <a:ext cx="2248087" cy="2288425"/>
              <a:chOff x="6440433" y="1672129"/>
              <a:chExt cx="2248087" cy="2288425"/>
            </a:xfrm>
            <a:solidFill>
              <a:schemeClr val="bg1">
                <a:lumMod val="95000"/>
              </a:schemeClr>
            </a:solidFill>
          </p:grpSpPr>
          <p:sp>
            <p:nvSpPr>
              <p:cNvPr id="59" name="사각형: 둥근 모서리 58">
                <a:extLst>
                  <a:ext uri="{FF2B5EF4-FFF2-40B4-BE49-F238E27FC236}">
                    <a16:creationId xmlns:a16="http://schemas.microsoft.com/office/drawing/2014/main" id="{63C7E007-2EB1-44B0-9AB7-75B940262E4A}"/>
                  </a:ext>
                </a:extLst>
              </p:cNvPr>
              <p:cNvSpPr/>
              <p:nvPr/>
            </p:nvSpPr>
            <p:spPr>
              <a:xfrm>
                <a:off x="6440433" y="1940215"/>
                <a:ext cx="2248087" cy="2020339"/>
              </a:xfrm>
              <a:prstGeom prst="roundRect">
                <a:avLst>
                  <a:gd name="adj" fmla="val 4221"/>
                </a:avLst>
              </a:prstGeom>
              <a:solidFill>
                <a:schemeClr val="bg1"/>
              </a:solidFill>
              <a:ln w="1905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F74151F2-DF86-4070-909B-9F462D74E5F7}"/>
                  </a:ext>
                </a:extLst>
              </p:cNvPr>
              <p:cNvSpPr/>
              <p:nvPr/>
            </p:nvSpPr>
            <p:spPr>
              <a:xfrm>
                <a:off x="6510058" y="1672129"/>
                <a:ext cx="2108838" cy="414253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9050">
                <a:solidFill>
                  <a:srgbClr val="008AC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>
                    <a:solidFill>
                      <a:schemeClr val="bg2">
                        <a:lumMod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C.  AccessDB.java</a:t>
                </a:r>
              </a:p>
            </p:txBody>
          </p:sp>
          <p:grpSp>
            <p:nvGrpSpPr>
              <p:cNvPr id="61" name="그룹 60">
                <a:extLst>
                  <a:ext uri="{FF2B5EF4-FFF2-40B4-BE49-F238E27FC236}">
                    <a16:creationId xmlns:a16="http://schemas.microsoft.com/office/drawing/2014/main" id="{9C2103E3-34FD-4E20-B971-E0C6901D935A}"/>
                  </a:ext>
                </a:extLst>
              </p:cNvPr>
              <p:cNvGrpSpPr/>
              <p:nvPr/>
            </p:nvGrpSpPr>
            <p:grpSpPr>
              <a:xfrm>
                <a:off x="6657975" y="2214083"/>
                <a:ext cx="1828244" cy="1584581"/>
                <a:chOff x="6657975" y="2214083"/>
                <a:chExt cx="1828244" cy="1584581"/>
              </a:xfrm>
              <a:grpFill/>
            </p:grpSpPr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5D632E71-1FD4-4885-9AB6-EE001915654A}"/>
                    </a:ext>
                  </a:extLst>
                </p:cNvPr>
                <p:cNvSpPr/>
                <p:nvPr/>
              </p:nvSpPr>
              <p:spPr>
                <a:xfrm>
                  <a:off x="6657975" y="2781150"/>
                  <a:ext cx="1828244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Get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the saved NFC data</a:t>
                  </a:r>
                </a:p>
                <a:p>
                  <a:pPr algn="ctr"/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from the DB table</a:t>
                  </a:r>
                </a:p>
              </p:txBody>
            </p:sp>
            <p:sp>
              <p:nvSpPr>
                <p:cNvPr id="63" name="직사각형 62">
                  <a:extLst>
                    <a:ext uri="{FF2B5EF4-FFF2-40B4-BE49-F238E27FC236}">
                      <a16:creationId xmlns:a16="http://schemas.microsoft.com/office/drawing/2014/main" id="{2FDE874D-63DB-40DC-BD15-98090E7FE423}"/>
                    </a:ext>
                  </a:extLst>
                </p:cNvPr>
                <p:cNvSpPr/>
                <p:nvPr/>
              </p:nvSpPr>
              <p:spPr>
                <a:xfrm>
                  <a:off x="6657975" y="2214083"/>
                  <a:ext cx="1828244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Check 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created DB table</a:t>
                  </a:r>
                </a:p>
              </p:txBody>
            </p:sp>
            <p:sp>
              <p:nvSpPr>
                <p:cNvPr id="64" name="직사각형 63">
                  <a:extLst>
                    <a:ext uri="{FF2B5EF4-FFF2-40B4-BE49-F238E27FC236}">
                      <a16:creationId xmlns:a16="http://schemas.microsoft.com/office/drawing/2014/main" id="{F53AFA20-52C9-462F-8C9E-06DA77233420}"/>
                    </a:ext>
                  </a:extLst>
                </p:cNvPr>
                <p:cNvSpPr/>
                <p:nvPr/>
              </p:nvSpPr>
              <p:spPr>
                <a:xfrm>
                  <a:off x="6657975" y="3347992"/>
                  <a:ext cx="1828244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Provide 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saved DB table</a:t>
                  </a:r>
                </a:p>
              </p:txBody>
            </p:sp>
          </p:grp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7265A949-EF0F-4E77-917B-D1361890C70E}"/>
                </a:ext>
              </a:extLst>
            </p:cNvPr>
            <p:cNvGrpSpPr/>
            <p:nvPr/>
          </p:nvGrpSpPr>
          <p:grpSpPr>
            <a:xfrm>
              <a:off x="8903851" y="1905825"/>
              <a:ext cx="2248087" cy="1734012"/>
              <a:chOff x="8819503" y="1665719"/>
              <a:chExt cx="2248087" cy="1734012"/>
            </a:xfrm>
            <a:solidFill>
              <a:schemeClr val="bg1">
                <a:lumMod val="95000"/>
              </a:schemeClr>
            </a:solidFill>
          </p:grpSpPr>
          <p:sp>
            <p:nvSpPr>
              <p:cNvPr id="42" name="사각형: 둥근 모서리 41">
                <a:extLst>
                  <a:ext uri="{FF2B5EF4-FFF2-40B4-BE49-F238E27FC236}">
                    <a16:creationId xmlns:a16="http://schemas.microsoft.com/office/drawing/2014/main" id="{E3CEDEA4-4085-444C-BD35-E46935341C98}"/>
                  </a:ext>
                </a:extLst>
              </p:cNvPr>
              <p:cNvSpPr/>
              <p:nvPr/>
            </p:nvSpPr>
            <p:spPr>
              <a:xfrm>
                <a:off x="8819503" y="1930994"/>
                <a:ext cx="2248087" cy="1468737"/>
              </a:xfrm>
              <a:prstGeom prst="roundRect">
                <a:avLst>
                  <a:gd name="adj" fmla="val 4221"/>
                </a:avLst>
              </a:prstGeom>
              <a:solidFill>
                <a:schemeClr val="bg1"/>
              </a:solidFill>
              <a:ln w="19050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9704B7C1-F973-4F26-AC10-A11A4DE0BB39}"/>
                  </a:ext>
                </a:extLst>
              </p:cNvPr>
              <p:cNvSpPr/>
              <p:nvPr/>
            </p:nvSpPr>
            <p:spPr>
              <a:xfrm>
                <a:off x="8889128" y="1665719"/>
                <a:ext cx="2108838" cy="414253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9050">
                <a:solidFill>
                  <a:srgbClr val="008AC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1100" dirty="0">
                    <a:solidFill>
                      <a:schemeClr val="bg2">
                        <a:lumMod val="2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D.  Userinfo.java</a:t>
                </a:r>
              </a:p>
            </p:txBody>
          </p:sp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C68CDFB9-EB4B-4B5B-B948-D95389561808}"/>
                  </a:ext>
                </a:extLst>
              </p:cNvPr>
              <p:cNvGrpSpPr/>
              <p:nvPr/>
            </p:nvGrpSpPr>
            <p:grpSpPr>
              <a:xfrm>
                <a:off x="9036792" y="2214083"/>
                <a:ext cx="1837368" cy="1017739"/>
                <a:chOff x="9029172" y="2214083"/>
                <a:chExt cx="1837368" cy="1017739"/>
              </a:xfrm>
              <a:grpFill/>
            </p:grpSpPr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A60BD55E-6237-402F-B97C-3E2EAC556293}"/>
                    </a:ext>
                  </a:extLst>
                </p:cNvPr>
                <p:cNvSpPr/>
                <p:nvPr/>
              </p:nvSpPr>
              <p:spPr>
                <a:xfrm>
                  <a:off x="9029172" y="2214083"/>
                  <a:ext cx="1837368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Get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saved NFC data </a:t>
                  </a:r>
                </a:p>
                <a:p>
                  <a:pPr algn="ctr"/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from the DB table</a:t>
                  </a:r>
                </a:p>
              </p:txBody>
            </p:sp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A430D7A6-E2C1-487F-A13E-82EFC7747C88}"/>
                    </a:ext>
                  </a:extLst>
                </p:cNvPr>
                <p:cNvSpPr/>
                <p:nvPr/>
              </p:nvSpPr>
              <p:spPr>
                <a:xfrm>
                  <a:off x="9029172" y="2781150"/>
                  <a:ext cx="1837368" cy="45067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9050">
                  <a:solidFill>
                    <a:schemeClr val="bg1">
                      <a:lumMod val="65000"/>
                    </a:schemeClr>
                  </a:solidFill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100" dirty="0">
                      <a:solidFill>
                        <a:srgbClr val="008AC7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Plot</a:t>
                  </a:r>
                  <a:r>
                    <a:rPr lang="en-US" altLang="ko-KR" sz="1100" dirty="0">
                      <a:solidFill>
                        <a:schemeClr val="bg2">
                          <a:lumMod val="25000"/>
                        </a:schemeClr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the recorded NFC data</a:t>
                  </a:r>
                </a:p>
              </p:txBody>
            </p:sp>
          </p:grpSp>
        </p:grp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BAF7F77-F926-42BF-8AE4-6716F53E0509}"/>
                </a:ext>
              </a:extLst>
            </p:cNvPr>
            <p:cNvSpPr/>
            <p:nvPr/>
          </p:nvSpPr>
          <p:spPr>
            <a:xfrm>
              <a:off x="4251443" y="1123110"/>
              <a:ext cx="4094634" cy="41425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chemeClr val="bg2">
                      <a:lumMod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Medical-ICT Convergence Healthcare-based Application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FFD0050C-AC80-4E88-BBFF-38074C4FB8F9}"/>
              </a:ext>
            </a:extLst>
          </p:cNvPr>
          <p:cNvGrpSpPr/>
          <p:nvPr/>
        </p:nvGrpSpPr>
        <p:grpSpPr>
          <a:xfrm>
            <a:off x="839792" y="5717040"/>
            <a:ext cx="10563989" cy="745552"/>
            <a:chOff x="500069" y="8976721"/>
            <a:chExt cx="6684855" cy="471783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19B91E97-0B08-467D-8440-CBEE511E5490}"/>
                </a:ext>
              </a:extLst>
            </p:cNvPr>
            <p:cNvSpPr/>
            <p:nvPr/>
          </p:nvSpPr>
          <p:spPr>
            <a:xfrm>
              <a:off x="1024094" y="8976724"/>
              <a:ext cx="6128198" cy="46316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15" dirty="0"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C04BC4AA-52B7-4FF0-8FEA-58138A59991B}"/>
                </a:ext>
              </a:extLst>
            </p:cNvPr>
            <p:cNvSpPr/>
            <p:nvPr/>
          </p:nvSpPr>
          <p:spPr>
            <a:xfrm>
              <a:off x="1056726" y="9028533"/>
              <a:ext cx="6128198" cy="34216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285750" indent="-285750" fontAlgn="base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ko-KR" altLang="en-US" sz="1250" spc="-37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본 프로젝트에서 설계 및 개발된 모바일 애플리케이션의 페이지 및 프로세스는 다음과 같이 </a:t>
              </a:r>
              <a:r>
                <a:rPr lang="en-US" altLang="ko-KR" sz="1250" spc="-37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4</a:t>
              </a:r>
              <a:r>
                <a:rPr lang="ko-KR" altLang="en-US" sz="1250" spc="-37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가지로 구성</a:t>
              </a:r>
              <a:endParaRPr lang="en-US" altLang="ko-KR" sz="1250" spc="-37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맑은 고딕"/>
              </a:endParaRPr>
            </a:p>
            <a:p>
              <a:pPr marL="285750" indent="-285750" fontAlgn="base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ko-KR" sz="1250" spc="-37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ISO15693.java</a:t>
              </a:r>
              <a:r>
                <a:rPr lang="ko-KR" altLang="en-US" sz="1250" spc="-37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의 경우</a:t>
              </a:r>
              <a:r>
                <a:rPr lang="en-US" altLang="ko-KR" sz="1250" spc="-37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, </a:t>
              </a:r>
              <a:r>
                <a:rPr lang="ko-KR" altLang="en-US" sz="1250" spc="-37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실시간으로 데이터 수신 및 시각화를 수행하고</a:t>
              </a:r>
              <a:r>
                <a:rPr lang="en-US" altLang="ko-KR" sz="1250" spc="-37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, bit</a:t>
              </a:r>
              <a:r>
                <a:rPr lang="ko-KR" altLang="en-US" sz="1250" spc="-37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  <a:cs typeface="맑은 고딕"/>
                </a:rPr>
                <a:t> 단위의 값을 변환하여 데이터베이스에 저장</a:t>
              </a:r>
              <a:endParaRPr lang="en-US" altLang="ko-KR" sz="1250" spc="-37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  <a:cs typeface="맑은 고딕"/>
              </a:endParaRPr>
            </a:p>
          </p:txBody>
        </p: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F6947EBD-D0C0-48C1-B1A1-5AF19C65F2D2}"/>
                </a:ext>
              </a:extLst>
            </p:cNvPr>
            <p:cNvGrpSpPr/>
            <p:nvPr/>
          </p:nvGrpSpPr>
          <p:grpSpPr>
            <a:xfrm>
              <a:off x="500069" y="8976721"/>
              <a:ext cx="491375" cy="471783"/>
              <a:chOff x="476405" y="8848397"/>
              <a:chExt cx="491375" cy="471783"/>
            </a:xfrm>
          </p:grpSpPr>
          <p:sp>
            <p:nvSpPr>
              <p:cNvPr id="93" name="사각형: 둥근 모서리 92">
                <a:extLst>
                  <a:ext uri="{FF2B5EF4-FFF2-40B4-BE49-F238E27FC236}">
                    <a16:creationId xmlns:a16="http://schemas.microsoft.com/office/drawing/2014/main" id="{51525A96-1CD7-4A1F-894C-3AFB02123AAF}"/>
                  </a:ext>
                </a:extLst>
              </p:cNvPr>
              <p:cNvSpPr/>
              <p:nvPr/>
            </p:nvSpPr>
            <p:spPr>
              <a:xfrm>
                <a:off x="476405" y="8848397"/>
                <a:ext cx="491375" cy="471783"/>
              </a:xfrm>
              <a:prstGeom prst="roundRect">
                <a:avLst>
                  <a:gd name="adj" fmla="val 9668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215" dirty="0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94" name="그래픽 52">
                <a:extLst>
                  <a:ext uri="{FF2B5EF4-FFF2-40B4-BE49-F238E27FC236}">
                    <a16:creationId xmlns:a16="http://schemas.microsoft.com/office/drawing/2014/main" id="{ECEAF8F8-5238-49DC-B65D-8D334373D837}"/>
                  </a:ext>
                </a:extLst>
              </p:cNvPr>
              <p:cNvSpPr/>
              <p:nvPr/>
            </p:nvSpPr>
            <p:spPr>
              <a:xfrm>
                <a:off x="551085" y="8930003"/>
                <a:ext cx="317596" cy="298410"/>
              </a:xfrm>
              <a:custGeom>
                <a:avLst/>
                <a:gdLst>
                  <a:gd name="connsiteX0" fmla="*/ 64294 w 219075"/>
                  <a:gd name="connsiteY0" fmla="*/ 235744 h 238125"/>
                  <a:gd name="connsiteX1" fmla="*/ 7144 w 219075"/>
                  <a:gd name="connsiteY1" fmla="*/ 235744 h 238125"/>
                  <a:gd name="connsiteX2" fmla="*/ 7144 w 219075"/>
                  <a:gd name="connsiteY2" fmla="*/ 178594 h 238125"/>
                  <a:gd name="connsiteX3" fmla="*/ 64294 w 219075"/>
                  <a:gd name="connsiteY3" fmla="*/ 178594 h 238125"/>
                  <a:gd name="connsiteX4" fmla="*/ 64294 w 219075"/>
                  <a:gd name="connsiteY4" fmla="*/ 235744 h 238125"/>
                  <a:gd name="connsiteX5" fmla="*/ 140494 w 219075"/>
                  <a:gd name="connsiteY5" fmla="*/ 150019 h 238125"/>
                  <a:gd name="connsiteX6" fmla="*/ 83344 w 219075"/>
                  <a:gd name="connsiteY6" fmla="*/ 150019 h 238125"/>
                  <a:gd name="connsiteX7" fmla="*/ 83344 w 219075"/>
                  <a:gd name="connsiteY7" fmla="*/ 235744 h 238125"/>
                  <a:gd name="connsiteX8" fmla="*/ 140494 w 219075"/>
                  <a:gd name="connsiteY8" fmla="*/ 235744 h 238125"/>
                  <a:gd name="connsiteX9" fmla="*/ 140494 w 219075"/>
                  <a:gd name="connsiteY9" fmla="*/ 150019 h 238125"/>
                  <a:gd name="connsiteX10" fmla="*/ 216694 w 219075"/>
                  <a:gd name="connsiteY10" fmla="*/ 111919 h 238125"/>
                  <a:gd name="connsiteX11" fmla="*/ 159544 w 219075"/>
                  <a:gd name="connsiteY11" fmla="*/ 111919 h 238125"/>
                  <a:gd name="connsiteX12" fmla="*/ 159544 w 219075"/>
                  <a:gd name="connsiteY12" fmla="*/ 235744 h 238125"/>
                  <a:gd name="connsiteX13" fmla="*/ 216694 w 219075"/>
                  <a:gd name="connsiteY13" fmla="*/ 235744 h 238125"/>
                  <a:gd name="connsiteX14" fmla="*/ 216694 w 219075"/>
                  <a:gd name="connsiteY14" fmla="*/ 111919 h 238125"/>
                  <a:gd name="connsiteX15" fmla="*/ 216694 w 219075"/>
                  <a:gd name="connsiteY15" fmla="*/ 7144 h 238125"/>
                  <a:gd name="connsiteX16" fmla="*/ 159544 w 219075"/>
                  <a:gd name="connsiteY16" fmla="*/ 18774 h 238125"/>
                  <a:gd name="connsiteX17" fmla="*/ 175889 w 219075"/>
                  <a:gd name="connsiteY17" fmla="*/ 35042 h 238125"/>
                  <a:gd name="connsiteX18" fmla="*/ 110642 w 219075"/>
                  <a:gd name="connsiteY18" fmla="*/ 99174 h 238125"/>
                  <a:gd name="connsiteX19" fmla="*/ 82058 w 219075"/>
                  <a:gd name="connsiteY19" fmla="*/ 70580 h 238125"/>
                  <a:gd name="connsiteX20" fmla="*/ 7372 w 219075"/>
                  <a:gd name="connsiteY20" fmla="*/ 144847 h 238125"/>
                  <a:gd name="connsiteX21" fmla="*/ 20803 w 219075"/>
                  <a:gd name="connsiteY21" fmla="*/ 158353 h 238125"/>
                  <a:gd name="connsiteX22" fmla="*/ 82020 w 219075"/>
                  <a:gd name="connsiteY22" fmla="*/ 97488 h 238125"/>
                  <a:gd name="connsiteX23" fmla="*/ 110509 w 219075"/>
                  <a:gd name="connsiteY23" fmla="*/ 125997 h 238125"/>
                  <a:gd name="connsiteX24" fmla="*/ 189376 w 219075"/>
                  <a:gd name="connsiteY24" fmla="*/ 48492 h 238125"/>
                  <a:gd name="connsiteX25" fmla="*/ 205254 w 219075"/>
                  <a:gd name="connsiteY25" fmla="*/ 64303 h 238125"/>
                  <a:gd name="connsiteX26" fmla="*/ 216694 w 219075"/>
                  <a:gd name="connsiteY26" fmla="*/ 7144 h 238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19075" h="238125">
                    <a:moveTo>
                      <a:pt x="64294" y="235744"/>
                    </a:moveTo>
                    <a:lnTo>
                      <a:pt x="7144" y="235744"/>
                    </a:lnTo>
                    <a:lnTo>
                      <a:pt x="7144" y="178594"/>
                    </a:lnTo>
                    <a:lnTo>
                      <a:pt x="64294" y="178594"/>
                    </a:lnTo>
                    <a:lnTo>
                      <a:pt x="64294" y="235744"/>
                    </a:lnTo>
                    <a:close/>
                    <a:moveTo>
                      <a:pt x="140494" y="150019"/>
                    </a:moveTo>
                    <a:lnTo>
                      <a:pt x="83344" y="150019"/>
                    </a:lnTo>
                    <a:lnTo>
                      <a:pt x="83344" y="235744"/>
                    </a:lnTo>
                    <a:lnTo>
                      <a:pt x="140494" y="235744"/>
                    </a:lnTo>
                    <a:lnTo>
                      <a:pt x="140494" y="150019"/>
                    </a:lnTo>
                    <a:close/>
                    <a:moveTo>
                      <a:pt x="216694" y="111919"/>
                    </a:moveTo>
                    <a:lnTo>
                      <a:pt x="159544" y="111919"/>
                    </a:lnTo>
                    <a:lnTo>
                      <a:pt x="159544" y="235744"/>
                    </a:lnTo>
                    <a:lnTo>
                      <a:pt x="216694" y="235744"/>
                    </a:lnTo>
                    <a:lnTo>
                      <a:pt x="216694" y="111919"/>
                    </a:lnTo>
                    <a:close/>
                    <a:moveTo>
                      <a:pt x="216694" y="7144"/>
                    </a:moveTo>
                    <a:lnTo>
                      <a:pt x="159544" y="18774"/>
                    </a:lnTo>
                    <a:lnTo>
                      <a:pt x="175889" y="35042"/>
                    </a:lnTo>
                    <a:lnTo>
                      <a:pt x="110642" y="99174"/>
                    </a:lnTo>
                    <a:lnTo>
                      <a:pt x="82058" y="70580"/>
                    </a:lnTo>
                    <a:lnTo>
                      <a:pt x="7372" y="144847"/>
                    </a:lnTo>
                    <a:lnTo>
                      <a:pt x="20803" y="158353"/>
                    </a:lnTo>
                    <a:lnTo>
                      <a:pt x="82020" y="97488"/>
                    </a:lnTo>
                    <a:lnTo>
                      <a:pt x="110509" y="125997"/>
                    </a:lnTo>
                    <a:lnTo>
                      <a:pt x="189376" y="48492"/>
                    </a:lnTo>
                    <a:lnTo>
                      <a:pt x="205254" y="64303"/>
                    </a:lnTo>
                    <a:lnTo>
                      <a:pt x="216694" y="7144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215" dirty="0"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</p:grpSp>
      </p:grpSp>
      <p:cxnSp>
        <p:nvCxnSpPr>
          <p:cNvPr id="3" name="연결선: 꺾임 2">
            <a:extLst>
              <a:ext uri="{FF2B5EF4-FFF2-40B4-BE49-F238E27FC236}">
                <a16:creationId xmlns:a16="http://schemas.microsoft.com/office/drawing/2014/main" id="{178416E7-29B3-40B6-B486-3CCA3B671B51}"/>
              </a:ext>
            </a:extLst>
          </p:cNvPr>
          <p:cNvCxnSpPr>
            <a:cxnSpLocks/>
            <a:stCxn id="64" idx="2"/>
          </p:cNvCxnSpPr>
          <p:nvPr/>
        </p:nvCxnSpPr>
        <p:spPr>
          <a:xfrm rot="16200000" flipH="1">
            <a:off x="7285254" y="4103032"/>
            <a:ext cx="680618" cy="533652"/>
          </a:xfrm>
          <a:prstGeom prst="bentConnector3">
            <a:avLst>
              <a:gd name="adj1" fmla="val 100535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00A6003B-3B86-42AA-B926-C92FCB79DC32}"/>
              </a:ext>
            </a:extLst>
          </p:cNvPr>
          <p:cNvSpPr/>
          <p:nvPr/>
        </p:nvSpPr>
        <p:spPr>
          <a:xfrm>
            <a:off x="7971508" y="4442219"/>
            <a:ext cx="646979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ID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06A3148E-0765-46A8-954C-44D0411F4745}"/>
              </a:ext>
            </a:extLst>
          </p:cNvPr>
          <p:cNvSpPr/>
          <p:nvPr/>
        </p:nvSpPr>
        <p:spPr>
          <a:xfrm>
            <a:off x="8713351" y="4440535"/>
            <a:ext cx="646979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0DB961AA-889A-4F8C-9D67-3D9CC0D08459}"/>
              </a:ext>
            </a:extLst>
          </p:cNvPr>
          <p:cNvSpPr/>
          <p:nvPr/>
        </p:nvSpPr>
        <p:spPr>
          <a:xfrm>
            <a:off x="9455194" y="4440535"/>
            <a:ext cx="646979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GENDER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C3E883F5-780D-48FB-B210-21B6EFA5C953}"/>
              </a:ext>
            </a:extLst>
          </p:cNvPr>
          <p:cNvSpPr/>
          <p:nvPr/>
        </p:nvSpPr>
        <p:spPr>
          <a:xfrm>
            <a:off x="7971508" y="4763268"/>
            <a:ext cx="811468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TIMESTAMP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6" name="사각형: 둥근 모서리 85">
            <a:extLst>
              <a:ext uri="{FF2B5EF4-FFF2-40B4-BE49-F238E27FC236}">
                <a16:creationId xmlns:a16="http://schemas.microsoft.com/office/drawing/2014/main" id="{F769835E-3B86-4A65-9170-E76F086518D1}"/>
              </a:ext>
            </a:extLst>
          </p:cNvPr>
          <p:cNvSpPr/>
          <p:nvPr/>
        </p:nvSpPr>
        <p:spPr>
          <a:xfrm>
            <a:off x="8862095" y="4763268"/>
            <a:ext cx="498235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ADC0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25C3DBB3-75B5-4E9C-BBDF-CA592AFD05C2}"/>
              </a:ext>
            </a:extLst>
          </p:cNvPr>
          <p:cNvSpPr/>
          <p:nvPr/>
        </p:nvSpPr>
        <p:spPr>
          <a:xfrm>
            <a:off x="9439449" y="4760501"/>
            <a:ext cx="498235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ADC1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417237A7-18C1-4068-95A7-2C96CCDEBBDA}"/>
              </a:ext>
            </a:extLst>
          </p:cNvPr>
          <p:cNvSpPr/>
          <p:nvPr/>
        </p:nvSpPr>
        <p:spPr>
          <a:xfrm>
            <a:off x="10016803" y="4760501"/>
            <a:ext cx="498235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ADC2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4DE8E087-2EC8-4257-978B-5E75B55F7806}"/>
              </a:ext>
            </a:extLst>
          </p:cNvPr>
          <p:cNvSpPr/>
          <p:nvPr/>
        </p:nvSpPr>
        <p:spPr>
          <a:xfrm>
            <a:off x="1327634" y="3849678"/>
            <a:ext cx="646979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ID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사각형: 둥근 모서리 95">
            <a:extLst>
              <a:ext uri="{FF2B5EF4-FFF2-40B4-BE49-F238E27FC236}">
                <a16:creationId xmlns:a16="http://schemas.microsoft.com/office/drawing/2014/main" id="{E6160F24-29C6-4161-A2A3-89EC9A4D27D4}"/>
              </a:ext>
            </a:extLst>
          </p:cNvPr>
          <p:cNvSpPr/>
          <p:nvPr/>
        </p:nvSpPr>
        <p:spPr>
          <a:xfrm>
            <a:off x="2069477" y="3847994"/>
            <a:ext cx="646979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7" name="사각형: 둥근 모서리 96">
            <a:extLst>
              <a:ext uri="{FF2B5EF4-FFF2-40B4-BE49-F238E27FC236}">
                <a16:creationId xmlns:a16="http://schemas.microsoft.com/office/drawing/2014/main" id="{BB45B041-5397-479B-BA2E-062172D505AF}"/>
              </a:ext>
            </a:extLst>
          </p:cNvPr>
          <p:cNvSpPr/>
          <p:nvPr/>
        </p:nvSpPr>
        <p:spPr>
          <a:xfrm>
            <a:off x="2811320" y="3847994"/>
            <a:ext cx="646979" cy="226008"/>
          </a:xfrm>
          <a:prstGeom prst="roundRect">
            <a:avLst/>
          </a:prstGeom>
          <a:solidFill>
            <a:srgbClr val="F2F2F2"/>
          </a:solidFill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GENDER</a:t>
            </a:r>
            <a:endParaRPr lang="ko-KR" altLang="en-US" sz="8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15CF8895-DF6B-45E1-913A-EC29EBC9EC19}"/>
              </a:ext>
            </a:extLst>
          </p:cNvPr>
          <p:cNvCxnSpPr>
            <a:cxnSpLocks/>
            <a:stCxn id="83" idx="2"/>
            <a:endCxn id="96" idx="0"/>
          </p:cNvCxnSpPr>
          <p:nvPr/>
        </p:nvCxnSpPr>
        <p:spPr>
          <a:xfrm flipH="1">
            <a:off x="2392967" y="3477142"/>
            <a:ext cx="2573" cy="370852"/>
          </a:xfrm>
          <a:prstGeom prst="straightConnector1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Slide Number Placeholder 2">
            <a:extLst>
              <a:ext uri="{FF2B5EF4-FFF2-40B4-BE49-F238E27FC236}">
                <a16:creationId xmlns:a16="http://schemas.microsoft.com/office/drawing/2014/main" id="{23F8DE5F-666E-44CA-9485-615C28D4A52A}"/>
              </a:ext>
            </a:extLst>
          </p:cNvPr>
          <p:cNvSpPr txBox="1">
            <a:spLocks/>
          </p:cNvSpPr>
          <p:nvPr/>
        </p:nvSpPr>
        <p:spPr>
          <a:xfrm>
            <a:off x="11605933" y="6467850"/>
            <a:ext cx="681316" cy="292389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3481812-CA6E-4CF7-A597-B03BE0D22F0C}" type="slidenum">
              <a:rPr lang="en-GB" sz="120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pPr algn="ctr"/>
              <a:t>5</a:t>
            </a:fld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/10</a:t>
            </a:r>
            <a:endParaRPr lang="en-GB" sz="1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" name="직사각형 27">
            <a:extLst>
              <a:ext uri="{FF2B5EF4-FFF2-40B4-BE49-F238E27FC236}">
                <a16:creationId xmlns:a16="http://schemas.microsoft.com/office/drawing/2014/main" id="{8BA44217-C08B-CA84-C4CD-497401920F3B}"/>
              </a:ext>
            </a:extLst>
          </p:cNvPr>
          <p:cNvSpPr/>
          <p:nvPr/>
        </p:nvSpPr>
        <p:spPr>
          <a:xfrm>
            <a:off x="0" y="6753753"/>
            <a:ext cx="12192000" cy="11567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377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4747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0C46A3F6-A95A-16AB-2DB1-A3D5D0529BDD}"/>
              </a:ext>
            </a:extLst>
          </p:cNvPr>
          <p:cNvGrpSpPr/>
          <p:nvPr/>
        </p:nvGrpSpPr>
        <p:grpSpPr>
          <a:xfrm>
            <a:off x="40377" y="13598"/>
            <a:ext cx="3682794" cy="974562"/>
            <a:chOff x="40375" y="13597"/>
            <a:chExt cx="3682794" cy="974560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C39C96F4-A6BE-1691-368A-29C19DC8DAE3}"/>
                </a:ext>
              </a:extLst>
            </p:cNvPr>
            <p:cNvGrpSpPr/>
            <p:nvPr/>
          </p:nvGrpSpPr>
          <p:grpSpPr>
            <a:xfrm>
              <a:off x="1204531" y="208954"/>
              <a:ext cx="2518638" cy="685501"/>
              <a:chOff x="1030834" y="200980"/>
              <a:chExt cx="2518638" cy="685501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B5E900B-1B4A-8E79-6EB7-F31B91549212}"/>
                  </a:ext>
                </a:extLst>
              </p:cNvPr>
              <p:cNvSpPr txBox="1"/>
              <p:nvPr/>
            </p:nvSpPr>
            <p:spPr>
              <a:xfrm>
                <a:off x="1030834" y="200980"/>
                <a:ext cx="2250937" cy="3533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500" dirty="0">
                    <a:ln>
                      <a:solidFill>
                        <a:prstClr val="black">
                          <a:lumMod val="85000"/>
                          <a:lumOff val="15000"/>
                          <a:alpha val="10000"/>
                        </a:prst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애플리케이션 실행 및 분석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0124880-B2CE-796F-3379-63A6F4844239}"/>
                  </a:ext>
                </a:extLst>
              </p:cNvPr>
              <p:cNvSpPr txBox="1"/>
              <p:nvPr/>
            </p:nvSpPr>
            <p:spPr>
              <a:xfrm>
                <a:off x="1030834" y="463546"/>
                <a:ext cx="2518638" cy="4229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900" dirty="0">
                    <a:ln>
                      <a:solidFill>
                        <a:prstClr val="black">
                          <a:lumMod val="85000"/>
                          <a:lumOff val="15000"/>
                          <a:alpha val="30000"/>
                        </a:prstClr>
                      </a:solidFill>
                    </a:ln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애플리케이션 주요 기능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0777E62-1560-A8A5-B1BA-F0187A78A130}"/>
                </a:ext>
              </a:extLst>
            </p:cNvPr>
            <p:cNvSpPr txBox="1"/>
            <p:nvPr/>
          </p:nvSpPr>
          <p:spPr>
            <a:xfrm>
              <a:off x="40375" y="13597"/>
              <a:ext cx="1213794" cy="9745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77">
                <a:lnSpc>
                  <a:spcPct val="120000"/>
                </a:lnSpc>
                <a:defRPr/>
              </a:pPr>
              <a:r>
                <a:rPr lang="en-US" altLang="ko-KR" sz="5300" dirty="0">
                  <a:ln>
                    <a:solidFill>
                      <a:schemeClr val="tx1">
                        <a:lumMod val="85000"/>
                        <a:lumOff val="1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3-1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ABEADBD-288C-493B-8955-7A1A2BFDF646}"/>
              </a:ext>
            </a:extLst>
          </p:cNvPr>
          <p:cNvGrpSpPr/>
          <p:nvPr/>
        </p:nvGrpSpPr>
        <p:grpSpPr>
          <a:xfrm>
            <a:off x="8146829" y="707634"/>
            <a:ext cx="4051330" cy="81775"/>
            <a:chOff x="8146829" y="707634"/>
            <a:chExt cx="4051330" cy="81775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8F93ED2-5846-457D-893B-96A15F0E20B5}"/>
                </a:ext>
              </a:extLst>
            </p:cNvPr>
            <p:cNvSpPr/>
            <p:nvPr/>
          </p:nvSpPr>
          <p:spPr>
            <a:xfrm>
              <a:off x="8146829" y="730501"/>
              <a:ext cx="3877951" cy="36041"/>
            </a:xfrm>
            <a:prstGeom prst="rect">
              <a:avLst/>
            </a:prstGeom>
            <a:gradFill flip="none" rotWithShape="1">
              <a:gsLst>
                <a:gs pos="49000">
                  <a:schemeClr val="bg1">
                    <a:lumMod val="95000"/>
                  </a:schemeClr>
                </a:gs>
                <a:gs pos="84000">
                  <a:schemeClr val="bg2">
                    <a:lumMod val="90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66" latinLnBrk="0">
                <a:defRPr/>
              </a:pPr>
              <a:endParaRPr lang="ko-KR" altLang="en-US" sz="135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D53B9AE7-8F73-47AE-983A-04EB9217D9CC}"/>
                </a:ext>
              </a:extLst>
            </p:cNvPr>
            <p:cNvSpPr/>
            <p:nvPr/>
          </p:nvSpPr>
          <p:spPr>
            <a:xfrm>
              <a:off x="11352724" y="707634"/>
              <a:ext cx="845435" cy="81775"/>
            </a:xfrm>
            <a:prstGeom prst="roundRect">
              <a:avLst/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ko-KR" altLang="en-US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C323E832-CF90-406B-B464-3B22A47CC725}"/>
              </a:ext>
            </a:extLst>
          </p:cNvPr>
          <p:cNvGrpSpPr/>
          <p:nvPr/>
        </p:nvGrpSpPr>
        <p:grpSpPr>
          <a:xfrm>
            <a:off x="4892932" y="1765856"/>
            <a:ext cx="6289660" cy="3638575"/>
            <a:chOff x="5210652" y="1090738"/>
            <a:chExt cx="6142071" cy="3321405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CF47207-8D12-4BA2-999E-BF8AFB40C1B0}"/>
                </a:ext>
              </a:extLst>
            </p:cNvPr>
            <p:cNvSpPr/>
            <p:nvPr/>
          </p:nvSpPr>
          <p:spPr>
            <a:xfrm>
              <a:off x="5210656" y="1090738"/>
              <a:ext cx="6142067" cy="451413"/>
            </a:xfrm>
            <a:prstGeom prst="rect">
              <a:avLst/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9EF81F3-738D-4AB0-AB0C-A2D4B01CF6CC}"/>
                </a:ext>
              </a:extLst>
            </p:cNvPr>
            <p:cNvSpPr/>
            <p:nvPr/>
          </p:nvSpPr>
          <p:spPr>
            <a:xfrm>
              <a:off x="5210656" y="1772469"/>
              <a:ext cx="6142067" cy="5189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패치 센서와 모바일 디바이스의 최초 연결 시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지정된 레지스터 명령어를 패치 센서에 전송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Trigger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기반의 백그라운드 실행 유지를 통한 실시간 환자 데이터 수집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9ACF96FB-4F25-4A88-884C-3A3F4E911EE8}"/>
                </a:ext>
              </a:extLst>
            </p:cNvPr>
            <p:cNvSpPr/>
            <p:nvPr/>
          </p:nvSpPr>
          <p:spPr>
            <a:xfrm>
              <a:off x="5210655" y="1129824"/>
              <a:ext cx="5052759" cy="365233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ko-KR" altLang="en-US" sz="2000" b="1" spc="-9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설계된 모바일 애플리케이션의 세부 기능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B9737D4E-B02C-4E8E-8C11-A70ABAAE8D94}"/>
                </a:ext>
              </a:extLst>
            </p:cNvPr>
            <p:cNvSpPr/>
            <p:nvPr/>
          </p:nvSpPr>
          <p:spPr>
            <a:xfrm>
              <a:off x="5210654" y="2475946"/>
              <a:ext cx="6142067" cy="5189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환자 정보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(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등록 번호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성별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나이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)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를 포함한 데이터베이스 테이블 생성 및 조회 등의 기능을 지원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부착형 패치에서 수집되는 실시간 환자의 상태는 지정된 테이블에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INSERT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처리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13FEBE1-C655-43C1-987B-A1C53A397897}"/>
                </a:ext>
              </a:extLst>
            </p:cNvPr>
            <p:cNvSpPr/>
            <p:nvPr/>
          </p:nvSpPr>
          <p:spPr>
            <a:xfrm>
              <a:off x="5210652" y="3201780"/>
              <a:ext cx="6142067" cy="51921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지정된 환자의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DB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테이블에서의 특정 기간 내 평균 환자 상태 및 이상치 분석을 위한 환자 데이터 시각화 기능 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전문 의료진의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DB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접근을 위한 공개키 설정 및 환자 기록의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CSV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파일 생성을 지원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A02A4739-5AC6-4073-8591-402823432395}"/>
                </a:ext>
              </a:extLst>
            </p:cNvPr>
            <p:cNvSpPr/>
            <p:nvPr/>
          </p:nvSpPr>
          <p:spPr>
            <a:xfrm>
              <a:off x="5210652" y="3892925"/>
              <a:ext cx="6142067" cy="51921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애플리케이션 설정을 통한 패치 센서와 모바일 디바이스간 연결 및 통신 주기 등의 세부 설정을 지원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F2EC7810-987B-7DD6-2CE1-8A4C52EEEC1A}"/>
              </a:ext>
            </a:extLst>
          </p:cNvPr>
          <p:cNvGrpSpPr/>
          <p:nvPr/>
        </p:nvGrpSpPr>
        <p:grpSpPr>
          <a:xfrm>
            <a:off x="1127505" y="1152127"/>
            <a:ext cx="2825647" cy="4969552"/>
            <a:chOff x="1007889" y="1090739"/>
            <a:chExt cx="3018827" cy="5377112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702883E-C8D6-47B7-B657-68F9F979DFE0}"/>
                </a:ext>
              </a:extLst>
            </p:cNvPr>
            <p:cNvGrpSpPr/>
            <p:nvPr/>
          </p:nvGrpSpPr>
          <p:grpSpPr>
            <a:xfrm>
              <a:off x="1007889" y="1090739"/>
              <a:ext cx="3018827" cy="5377112"/>
              <a:chOff x="3475518" y="1318419"/>
              <a:chExt cx="2181085" cy="3881149"/>
            </a:xfrm>
            <a:effectLst/>
          </p:grpSpPr>
          <p:sp>
            <p:nvSpPr>
              <p:cNvPr id="10" name="양쪽 모서리가 둥근 사각형 17">
                <a:extLst>
                  <a:ext uri="{FF2B5EF4-FFF2-40B4-BE49-F238E27FC236}">
                    <a16:creationId xmlns:a16="http://schemas.microsoft.com/office/drawing/2014/main" id="{C4D050F6-D59B-209B-2DDB-4814159D44EF}"/>
                  </a:ext>
                </a:extLst>
              </p:cNvPr>
              <p:cNvSpPr/>
              <p:nvPr/>
            </p:nvSpPr>
            <p:spPr>
              <a:xfrm rot="16200000">
                <a:off x="3395415" y="2105820"/>
                <a:ext cx="252000" cy="91793"/>
              </a:xfrm>
              <a:prstGeom prst="round2SameRect">
                <a:avLst>
                  <a:gd name="adj1" fmla="val 22901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양쪽 모서리가 둥근 사각형 18">
                <a:extLst>
                  <a:ext uri="{FF2B5EF4-FFF2-40B4-BE49-F238E27FC236}">
                    <a16:creationId xmlns:a16="http://schemas.microsoft.com/office/drawing/2014/main" id="{E9A84676-9113-98C1-A764-6658363CD0BA}"/>
                  </a:ext>
                </a:extLst>
              </p:cNvPr>
              <p:cNvSpPr/>
              <p:nvPr/>
            </p:nvSpPr>
            <p:spPr>
              <a:xfrm rot="16200000">
                <a:off x="3395415" y="2413563"/>
                <a:ext cx="252000" cy="91793"/>
              </a:xfrm>
              <a:prstGeom prst="round2SameRect">
                <a:avLst>
                  <a:gd name="adj1" fmla="val 22901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양쪽 모서리가 둥근 사각형 19">
                <a:extLst>
                  <a:ext uri="{FF2B5EF4-FFF2-40B4-BE49-F238E27FC236}">
                    <a16:creationId xmlns:a16="http://schemas.microsoft.com/office/drawing/2014/main" id="{24E4A388-8686-CD35-5EF7-C91D011CDABD}"/>
                  </a:ext>
                </a:extLst>
              </p:cNvPr>
              <p:cNvSpPr/>
              <p:nvPr/>
            </p:nvSpPr>
            <p:spPr>
              <a:xfrm rot="16200000">
                <a:off x="3395416" y="2721306"/>
                <a:ext cx="252000" cy="91793"/>
              </a:xfrm>
              <a:prstGeom prst="round2SameRect">
                <a:avLst>
                  <a:gd name="adj1" fmla="val 22901"/>
                  <a:gd name="adj2" fmla="val 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양쪽 모서리가 둥근 사각형 16">
                <a:extLst>
                  <a:ext uri="{FF2B5EF4-FFF2-40B4-BE49-F238E27FC236}">
                    <a16:creationId xmlns:a16="http://schemas.microsoft.com/office/drawing/2014/main" id="{3A946CEA-A447-8ABA-47FC-167B83D7FACA}"/>
                  </a:ext>
                </a:extLst>
              </p:cNvPr>
              <p:cNvSpPr/>
              <p:nvPr/>
            </p:nvSpPr>
            <p:spPr>
              <a:xfrm rot="16200000">
                <a:off x="5264622" y="2335736"/>
                <a:ext cx="576000" cy="207963"/>
              </a:xfrm>
              <a:prstGeom prst="round2SameRect">
                <a:avLst>
                  <a:gd name="adj1" fmla="val 0"/>
                  <a:gd name="adj2" fmla="val 33962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12">
                <a:extLst>
                  <a:ext uri="{FF2B5EF4-FFF2-40B4-BE49-F238E27FC236}">
                    <a16:creationId xmlns:a16="http://schemas.microsoft.com/office/drawing/2014/main" id="{B722FB1C-E9D9-0B80-97CF-6F1E63FA673A}"/>
                  </a:ext>
                </a:extLst>
              </p:cNvPr>
              <p:cNvSpPr/>
              <p:nvPr/>
            </p:nvSpPr>
            <p:spPr>
              <a:xfrm>
                <a:off x="3499190" y="1318419"/>
                <a:ext cx="2095500" cy="3881149"/>
              </a:xfrm>
              <a:prstGeom prst="roundRect">
                <a:avLst>
                  <a:gd name="adj" fmla="val 13637"/>
                </a:avLst>
              </a:prstGeom>
              <a:solidFill>
                <a:srgbClr val="29313C"/>
              </a:solidFill>
              <a:ln>
                <a:noFill/>
              </a:ln>
              <a:effectLst>
                <a:outerShdw blurRad="266700" sx="99000" sy="99000" algn="ctr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prst="relaxedInse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pic>
          <p:nvPicPr>
            <p:cNvPr id="9" name="그림 8" descr="텍스트이(가) 표시된 사진&#10;&#10;자동 생성된 설명">
              <a:extLst>
                <a:ext uri="{FF2B5EF4-FFF2-40B4-BE49-F238E27FC236}">
                  <a16:creationId xmlns:a16="http://schemas.microsoft.com/office/drawing/2014/main" id="{0F99C412-E25E-9B31-4F10-343C1C4074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2759" y="1180359"/>
              <a:ext cx="2736156" cy="5206119"/>
            </a:xfrm>
            <a:prstGeom prst="roundRect">
              <a:avLst>
                <a:gd name="adj" fmla="val 12108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</p:grpSp>
      <p:sp>
        <p:nvSpPr>
          <p:cNvPr id="32" name="Slide Number Placeholder 2">
            <a:extLst>
              <a:ext uri="{FF2B5EF4-FFF2-40B4-BE49-F238E27FC236}">
                <a16:creationId xmlns:a16="http://schemas.microsoft.com/office/drawing/2014/main" id="{A18BB200-DCC8-4FA8-B158-B10E3F66401F}"/>
              </a:ext>
            </a:extLst>
          </p:cNvPr>
          <p:cNvSpPr txBox="1">
            <a:spLocks/>
          </p:cNvSpPr>
          <p:nvPr/>
        </p:nvSpPr>
        <p:spPr>
          <a:xfrm>
            <a:off x="11605933" y="6467850"/>
            <a:ext cx="681316" cy="292389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3481812-CA6E-4CF7-A597-B03BE0D22F0C}" type="slidenum">
              <a:rPr lang="en-GB" sz="120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pPr algn="ctr"/>
              <a:t>6</a:t>
            </a:fld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/10</a:t>
            </a:r>
            <a:endParaRPr lang="en-GB" sz="1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9EC529-4D49-449E-8829-07134B17BED8}"/>
              </a:ext>
            </a:extLst>
          </p:cNvPr>
          <p:cNvSpPr txBox="1"/>
          <p:nvPr/>
        </p:nvSpPr>
        <p:spPr>
          <a:xfrm>
            <a:off x="1158349" y="6146488"/>
            <a:ext cx="2662226" cy="265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377">
              <a:lnSpc>
                <a:spcPct val="120000"/>
              </a:lnSpc>
              <a:defRPr/>
            </a:pPr>
            <a:r>
              <a:rPr lang="en-US" altLang="ko-KR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&lt;</a:t>
            </a:r>
            <a:r>
              <a:rPr lang="ko-KR" altLang="en-US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애플리케이션 메인 화면</a:t>
            </a:r>
            <a:r>
              <a:rPr lang="en-US" altLang="ko-KR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&gt;</a:t>
            </a:r>
            <a:endParaRPr lang="ko-KR" altLang="en-US" sz="1000" b="1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" name="직사각형 27">
            <a:extLst>
              <a:ext uri="{FF2B5EF4-FFF2-40B4-BE49-F238E27FC236}">
                <a16:creationId xmlns:a16="http://schemas.microsoft.com/office/drawing/2014/main" id="{2AAB72CE-41E2-A6A1-BA45-98AD0AF68A4E}"/>
              </a:ext>
            </a:extLst>
          </p:cNvPr>
          <p:cNvSpPr/>
          <p:nvPr/>
        </p:nvSpPr>
        <p:spPr>
          <a:xfrm>
            <a:off x="0" y="6753753"/>
            <a:ext cx="12192000" cy="11567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377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0706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0C46A3F6-A95A-16AB-2DB1-A3D5D0529BDD}"/>
              </a:ext>
            </a:extLst>
          </p:cNvPr>
          <p:cNvGrpSpPr/>
          <p:nvPr/>
        </p:nvGrpSpPr>
        <p:grpSpPr>
          <a:xfrm>
            <a:off x="40377" y="13598"/>
            <a:ext cx="3415093" cy="974562"/>
            <a:chOff x="40375" y="13597"/>
            <a:chExt cx="3415093" cy="974560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C39C96F4-A6BE-1691-368A-29C19DC8DAE3}"/>
                </a:ext>
              </a:extLst>
            </p:cNvPr>
            <p:cNvGrpSpPr/>
            <p:nvPr/>
          </p:nvGrpSpPr>
          <p:grpSpPr>
            <a:xfrm>
              <a:off x="1204531" y="208954"/>
              <a:ext cx="2250937" cy="671138"/>
              <a:chOff x="1030834" y="200980"/>
              <a:chExt cx="2250937" cy="67113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B5E900B-1B4A-8E79-6EB7-F31B91549212}"/>
                  </a:ext>
                </a:extLst>
              </p:cNvPr>
              <p:cNvSpPr txBox="1"/>
              <p:nvPr/>
            </p:nvSpPr>
            <p:spPr>
              <a:xfrm>
                <a:off x="1030834" y="200980"/>
                <a:ext cx="2250937" cy="3533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500" dirty="0">
                    <a:ln>
                      <a:solidFill>
                        <a:prstClr val="black">
                          <a:lumMod val="85000"/>
                          <a:lumOff val="15000"/>
                          <a:alpha val="10000"/>
                        </a:prst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애플리케이션 실행 및 분석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0124880-B2CE-796F-3379-63A6F4844239}"/>
                  </a:ext>
                </a:extLst>
              </p:cNvPr>
              <p:cNvSpPr txBox="1"/>
              <p:nvPr/>
            </p:nvSpPr>
            <p:spPr>
              <a:xfrm>
                <a:off x="1030834" y="463546"/>
                <a:ext cx="1866729" cy="408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en-US" altLang="ko-KR" sz="1900" dirty="0">
                    <a:ln>
                      <a:solidFill>
                        <a:prstClr val="black">
                          <a:lumMod val="85000"/>
                          <a:lumOff val="15000"/>
                          <a:alpha val="30000"/>
                        </a:prstClr>
                      </a:solidFill>
                    </a:ln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READ NFC TAG</a:t>
                </a:r>
                <a:endParaRPr lang="ko-KR" altLang="en-US" sz="1900" dirty="0">
                  <a:ln>
                    <a:solidFill>
                      <a:prstClr val="black">
                        <a:lumMod val="85000"/>
                        <a:lumOff val="15000"/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0777E62-1560-A8A5-B1BA-F0187A78A130}"/>
                </a:ext>
              </a:extLst>
            </p:cNvPr>
            <p:cNvSpPr txBox="1"/>
            <p:nvPr/>
          </p:nvSpPr>
          <p:spPr>
            <a:xfrm>
              <a:off x="40375" y="13597"/>
              <a:ext cx="1213794" cy="9745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77">
                <a:lnSpc>
                  <a:spcPct val="120000"/>
                </a:lnSpc>
                <a:defRPr/>
              </a:pPr>
              <a:r>
                <a:rPr lang="en-US" altLang="ko-KR" sz="5300" dirty="0">
                  <a:ln>
                    <a:solidFill>
                      <a:schemeClr val="tx1">
                        <a:lumMod val="85000"/>
                        <a:lumOff val="1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3-2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ABEADBD-288C-493B-8955-7A1A2BFDF646}"/>
              </a:ext>
            </a:extLst>
          </p:cNvPr>
          <p:cNvGrpSpPr/>
          <p:nvPr/>
        </p:nvGrpSpPr>
        <p:grpSpPr>
          <a:xfrm>
            <a:off x="8146829" y="707634"/>
            <a:ext cx="4051330" cy="81775"/>
            <a:chOff x="8146829" y="707634"/>
            <a:chExt cx="4051330" cy="81775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8F93ED2-5846-457D-893B-96A15F0E20B5}"/>
                </a:ext>
              </a:extLst>
            </p:cNvPr>
            <p:cNvSpPr/>
            <p:nvPr/>
          </p:nvSpPr>
          <p:spPr>
            <a:xfrm>
              <a:off x="8146829" y="730501"/>
              <a:ext cx="3877951" cy="36041"/>
            </a:xfrm>
            <a:prstGeom prst="rect">
              <a:avLst/>
            </a:prstGeom>
            <a:gradFill flip="none" rotWithShape="1">
              <a:gsLst>
                <a:gs pos="49000">
                  <a:schemeClr val="bg1">
                    <a:lumMod val="95000"/>
                  </a:schemeClr>
                </a:gs>
                <a:gs pos="84000">
                  <a:schemeClr val="bg2">
                    <a:lumMod val="90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66" latinLnBrk="0">
                <a:defRPr/>
              </a:pPr>
              <a:endParaRPr lang="ko-KR" altLang="en-US" sz="135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D53B9AE7-8F73-47AE-983A-04EB9217D9CC}"/>
                </a:ext>
              </a:extLst>
            </p:cNvPr>
            <p:cNvSpPr/>
            <p:nvPr/>
          </p:nvSpPr>
          <p:spPr>
            <a:xfrm>
              <a:off x="11352724" y="707634"/>
              <a:ext cx="845435" cy="81775"/>
            </a:xfrm>
            <a:prstGeom prst="roundRect">
              <a:avLst/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ko-KR" altLang="en-US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E5DDE781-70C1-4607-8DAE-D45FEB900C77}"/>
              </a:ext>
            </a:extLst>
          </p:cNvPr>
          <p:cNvGrpSpPr/>
          <p:nvPr/>
        </p:nvGrpSpPr>
        <p:grpSpPr>
          <a:xfrm>
            <a:off x="5376729" y="1685462"/>
            <a:ext cx="6289658" cy="2854018"/>
            <a:chOff x="5376729" y="1837862"/>
            <a:chExt cx="6289658" cy="2854018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CF47207-8D12-4BA2-999E-BF8AFB40C1B0}"/>
                </a:ext>
              </a:extLst>
            </p:cNvPr>
            <p:cNvSpPr/>
            <p:nvPr/>
          </p:nvSpPr>
          <p:spPr>
            <a:xfrm>
              <a:off x="5376731" y="1837862"/>
              <a:ext cx="6289656" cy="494519"/>
            </a:xfrm>
            <a:prstGeom prst="rect">
              <a:avLst/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9EF81F3-738D-4AB0-AB0C-A2D4B01CF6CC}"/>
                </a:ext>
              </a:extLst>
            </p:cNvPr>
            <p:cNvSpPr/>
            <p:nvPr/>
          </p:nvSpPr>
          <p:spPr>
            <a:xfrm>
              <a:off x="5376729" y="4123407"/>
              <a:ext cx="6289656" cy="56847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패치 센서와 모바일 디바이스의 최초 연결 이후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실시간 데이터 수신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시각화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DB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데이터 삽입 과정 수행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백그라운드 실행을 통해 실시간으로 수집되는 환자의 상태 정보를 변환 및 저장할 수 있음을 확인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9ACF96FB-4F25-4A88-884C-3A3F4E911EE8}"/>
                </a:ext>
              </a:extLst>
            </p:cNvPr>
            <p:cNvSpPr/>
            <p:nvPr/>
          </p:nvSpPr>
          <p:spPr>
            <a:xfrm>
              <a:off x="5376731" y="1880680"/>
              <a:ext cx="4751338" cy="40011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ko-KR" altLang="en-US" sz="2000" b="1" spc="-9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패치 센서 최초 연결 및 </a:t>
              </a:r>
              <a:r>
                <a:rPr lang="en-US" altLang="ko-KR" sz="2000" b="1" spc="-9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NFC </a:t>
              </a:r>
              <a:r>
                <a:rPr lang="ko-KR" altLang="en-US" sz="2000" b="1" spc="-9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메시지 교환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B9737D4E-B02C-4E8E-8C11-A70ABAAE8D94}"/>
                </a:ext>
              </a:extLst>
            </p:cNvPr>
            <p:cNvSpPr/>
            <p:nvPr/>
          </p:nvSpPr>
          <p:spPr>
            <a:xfrm>
              <a:off x="5376729" y="2575898"/>
              <a:ext cx="6289656" cy="5687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패치 센서를 통한 데이터 수집을 위해 별도의 레지스터 설정이 필요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레지스터 블록은 각각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16bits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로 구성되며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8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개의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Write block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과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1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개의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Read block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으로 나뉨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13FEBE1-C655-43C1-987B-A1C53A397897}"/>
                </a:ext>
              </a:extLst>
            </p:cNvPr>
            <p:cNvSpPr/>
            <p:nvPr/>
          </p:nvSpPr>
          <p:spPr>
            <a:xfrm>
              <a:off x="5376729" y="3374009"/>
              <a:ext cx="6289656" cy="5687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20000"/>
                </a:lnSpc>
              </a:pP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latinLnBrk="0">
                <a:lnSpc>
                  <a:spcPct val="120000"/>
                </a:lnSpc>
              </a:pP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NFC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를 이용해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Write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block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에 설정 값을 입력 후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Read block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의 결과값을 읽는 형태로 환자 정보를 획득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COMMAND BLOCK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의 설정 값이 입력되어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RECEIVED BYTES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와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VALUE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를 읽어오는 것을 확인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latinLnBrk="0">
                <a:lnSpc>
                  <a:spcPct val="120000"/>
                </a:lnSpc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 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latinLnBrk="0">
                <a:lnSpc>
                  <a:spcPct val="120000"/>
                </a:lnSpc>
              </a:pP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A29B3B12-8455-4103-B0F6-3120E99DA657}"/>
              </a:ext>
            </a:extLst>
          </p:cNvPr>
          <p:cNvGrpSpPr/>
          <p:nvPr/>
        </p:nvGrpSpPr>
        <p:grpSpPr>
          <a:xfrm>
            <a:off x="147676" y="1703273"/>
            <a:ext cx="5097802" cy="3131043"/>
            <a:chOff x="147676" y="2046348"/>
            <a:chExt cx="5097802" cy="313104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060C619-DA79-7F43-0571-269803C01ABC}"/>
                </a:ext>
              </a:extLst>
            </p:cNvPr>
            <p:cNvSpPr txBox="1"/>
            <p:nvPr/>
          </p:nvSpPr>
          <p:spPr>
            <a:xfrm>
              <a:off x="147676" y="4771550"/>
              <a:ext cx="2662226" cy="3650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377">
                <a:lnSpc>
                  <a:spcPct val="120000"/>
                </a:lnSpc>
                <a:defRPr/>
              </a:pPr>
              <a:r>
                <a:rPr lang="en-US" altLang="ko-KR" sz="1000" b="1" dirty="0">
                  <a:ln>
                    <a:solidFill>
                      <a:prstClr val="black">
                        <a:lumMod val="85000"/>
                        <a:lumOff val="15000"/>
                        <a:alpha val="0"/>
                      </a:prst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&lt;</a:t>
              </a:r>
              <a:r>
                <a:rPr lang="ko-KR" altLang="en-US" sz="1000" b="1" dirty="0">
                  <a:ln>
                    <a:solidFill>
                      <a:prstClr val="black">
                        <a:lumMod val="85000"/>
                        <a:lumOff val="15000"/>
                        <a:alpha val="0"/>
                      </a:prst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애플리케이션 동작 화면</a:t>
              </a:r>
              <a:r>
                <a:rPr lang="en-US" altLang="ko-KR" sz="1000" b="1" dirty="0">
                  <a:ln>
                    <a:solidFill>
                      <a:prstClr val="black">
                        <a:lumMod val="85000"/>
                        <a:lumOff val="15000"/>
                        <a:alpha val="0"/>
                      </a:prst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NFC</a:t>
              </a:r>
              <a:r>
                <a:rPr lang="ko-KR" altLang="en-US" sz="1000" b="1" dirty="0">
                  <a:ln>
                    <a:solidFill>
                      <a:prstClr val="black">
                        <a:lumMod val="85000"/>
                        <a:lumOff val="15000"/>
                        <a:alpha val="0"/>
                      </a:prst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인식 전</a:t>
              </a:r>
              <a:r>
                <a:rPr lang="en-US" altLang="ko-KR" sz="1000" b="1" dirty="0">
                  <a:ln>
                    <a:solidFill>
                      <a:prstClr val="black">
                        <a:lumMod val="85000"/>
                        <a:lumOff val="15000"/>
                        <a:alpha val="0"/>
                      </a:prst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&gt;</a:t>
              </a:r>
              <a:endParaRPr lang="ko-KR" altLang="en-US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54CA2E-55BB-669C-93DA-764C9BFBB880}"/>
                </a:ext>
              </a:extLst>
            </p:cNvPr>
            <p:cNvSpPr txBox="1"/>
            <p:nvPr/>
          </p:nvSpPr>
          <p:spPr>
            <a:xfrm>
              <a:off x="2698266" y="4780305"/>
              <a:ext cx="2547212" cy="3970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377">
                <a:lnSpc>
                  <a:spcPct val="120000"/>
                </a:lnSpc>
                <a:defRPr/>
              </a:pPr>
              <a:r>
                <a:rPr lang="en-US" altLang="ko-KR" sz="1000" b="1" dirty="0">
                  <a:ln>
                    <a:solidFill>
                      <a:prstClr val="black">
                        <a:lumMod val="85000"/>
                        <a:lumOff val="15000"/>
                        <a:alpha val="0"/>
                      </a:prst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&lt;NFC</a:t>
              </a:r>
              <a:r>
                <a:rPr lang="ko-KR" altLang="en-US" sz="1000" b="1" dirty="0">
                  <a:ln>
                    <a:solidFill>
                      <a:prstClr val="black">
                        <a:lumMod val="85000"/>
                        <a:lumOff val="15000"/>
                        <a:alpha val="0"/>
                      </a:prst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인식 후</a:t>
              </a:r>
              <a:r>
                <a:rPr lang="en-US" altLang="ko-KR" sz="1000" b="1" dirty="0">
                  <a:ln>
                    <a:solidFill>
                      <a:prstClr val="black">
                        <a:lumMod val="85000"/>
                        <a:lumOff val="15000"/>
                        <a:alpha val="0"/>
                      </a:prst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&gt;</a:t>
              </a:r>
              <a:endParaRPr lang="ko-KR" altLang="en-US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DCC549F2-510C-B959-21F7-003B682D3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532"/>
            <a:stretch/>
          </p:blipFill>
          <p:spPr>
            <a:xfrm>
              <a:off x="346977" y="2052190"/>
              <a:ext cx="2263624" cy="2702519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F5C06DE9-B409-B00C-FF57-AC27A6BA75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532"/>
            <a:stretch/>
          </p:blipFill>
          <p:spPr>
            <a:xfrm>
              <a:off x="2840060" y="2046348"/>
              <a:ext cx="2263624" cy="2702519"/>
            </a:xfrm>
            <a:prstGeom prst="rect">
              <a:avLst/>
            </a:prstGeom>
          </p:spPr>
        </p:pic>
      </p:grpSp>
      <p:sp>
        <p:nvSpPr>
          <p:cNvPr id="22" name="Slide Number Placeholder 2">
            <a:extLst>
              <a:ext uri="{FF2B5EF4-FFF2-40B4-BE49-F238E27FC236}">
                <a16:creationId xmlns:a16="http://schemas.microsoft.com/office/drawing/2014/main" id="{25496BF2-E7F0-48A3-AE30-46CA976F34A4}"/>
              </a:ext>
            </a:extLst>
          </p:cNvPr>
          <p:cNvSpPr txBox="1">
            <a:spLocks/>
          </p:cNvSpPr>
          <p:nvPr/>
        </p:nvSpPr>
        <p:spPr>
          <a:xfrm>
            <a:off x="11605933" y="6467850"/>
            <a:ext cx="681316" cy="292389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3481812-CA6E-4CF7-A597-B03BE0D22F0C}" type="slidenum">
              <a:rPr lang="en-GB" sz="120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pPr algn="ctr"/>
              <a:t>7</a:t>
            </a:fld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/10</a:t>
            </a:r>
            <a:endParaRPr lang="en-GB" sz="1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46" name="그룹 56">
            <a:extLst>
              <a:ext uri="{FF2B5EF4-FFF2-40B4-BE49-F238E27FC236}">
                <a16:creationId xmlns:a16="http://schemas.microsoft.com/office/drawing/2014/main" id="{8061D6AF-2CDA-4B7D-BAF7-E29B0CC3637E}"/>
              </a:ext>
            </a:extLst>
          </p:cNvPr>
          <p:cNvGrpSpPr/>
          <p:nvPr/>
        </p:nvGrpSpPr>
        <p:grpSpPr>
          <a:xfrm>
            <a:off x="839792" y="5717040"/>
            <a:ext cx="10512423" cy="745554"/>
            <a:chOff x="0" y="0"/>
            <a:chExt cx="10512422" cy="745553"/>
          </a:xfrm>
        </p:grpSpPr>
        <p:sp>
          <p:nvSpPr>
            <p:cNvPr id="47" name="직사각형 57">
              <a:extLst>
                <a:ext uri="{FF2B5EF4-FFF2-40B4-BE49-F238E27FC236}">
                  <a16:creationId xmlns:a16="http://schemas.microsoft.com/office/drawing/2014/main" id="{BE958B4E-D62B-48BC-BE09-502463C4FCAC}"/>
                </a:ext>
              </a:extLst>
            </p:cNvPr>
            <p:cNvSpPr/>
            <p:nvPr/>
          </p:nvSpPr>
          <p:spPr>
            <a:xfrm>
              <a:off x="828111" y="0"/>
              <a:ext cx="9684311" cy="731934"/>
            </a:xfrm>
            <a:prstGeom prst="rect">
              <a:avLst/>
            </a:prstGeom>
            <a:solidFill>
              <a:srgbClr val="EDEDE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200">
                  <a:solidFill>
                    <a:srgbClr val="FFFFFF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endParaRPr/>
            </a:p>
          </p:txBody>
        </p:sp>
        <p:sp>
          <p:nvSpPr>
            <p:cNvPr id="48" name="직사각형 58">
              <a:extLst>
                <a:ext uri="{FF2B5EF4-FFF2-40B4-BE49-F238E27FC236}">
                  <a16:creationId xmlns:a16="http://schemas.microsoft.com/office/drawing/2014/main" id="{F58FA92E-F251-4349-8ADB-08DF14E90852}"/>
                </a:ext>
              </a:extLst>
            </p:cNvPr>
            <p:cNvSpPr txBox="1"/>
            <p:nvPr/>
          </p:nvSpPr>
          <p:spPr>
            <a:xfrm>
              <a:off x="925398" y="91176"/>
              <a:ext cx="9513756" cy="5221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lnSpc>
                  <a:spcPct val="120000"/>
                </a:lnSpc>
                <a:buSzPct val="100000"/>
                <a:buFont typeface="Arial"/>
                <a:buChar char="•"/>
                <a:defRPr sz="1200" spc="-37">
                  <a:ln w="9525" cap="flat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</a:ln>
                  <a:solidFill>
                    <a:srgbClr val="3B3838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패치 센서를 통해 실시간으로 수집되는 환자 정보를 처리하기 위해 최초 연결 시</a:t>
              </a:r>
              <a:r>
                <a:rPr lang="en-US" altLang="ko-KR" dirty="0">
                  <a:solidFill>
                    <a:schemeClr val="bg2">
                      <a:lumMod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각 레지스터 블록의 설정 값을 설정하도록 처리 </a:t>
              </a:r>
              <a:endParaRPr lang="en-US" altLang="ko-KR" dirty="0">
                <a:solidFill>
                  <a:schemeClr val="bg2">
                    <a:lumMod val="25000"/>
                  </a:schemeClr>
                </a:solidFill>
              </a:endParaRPr>
            </a:p>
            <a:p>
              <a:pPr marL="285750" indent="-285750">
                <a:lnSpc>
                  <a:spcPct val="120000"/>
                </a:lnSpc>
                <a:buSzPct val="100000"/>
                <a:buFont typeface="Arial"/>
                <a:buChar char="•"/>
                <a:defRPr sz="1200" spc="-37">
                  <a:ln w="9525" cap="flat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</a:ln>
                  <a:solidFill>
                    <a:srgbClr val="3B3838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모바일 애플리케이션 실행 결과를 통해</a:t>
              </a:r>
              <a:r>
                <a:rPr lang="en-US" altLang="ko-KR" dirty="0">
                  <a:solidFill>
                    <a:schemeClr val="bg2">
                      <a:lumMod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실시간 환자의 정보를 수신할 수 있음을 확인하였음</a:t>
              </a:r>
            </a:p>
          </p:txBody>
        </p:sp>
        <p:grpSp>
          <p:nvGrpSpPr>
            <p:cNvPr id="49" name="그룹 59">
              <a:extLst>
                <a:ext uri="{FF2B5EF4-FFF2-40B4-BE49-F238E27FC236}">
                  <a16:creationId xmlns:a16="http://schemas.microsoft.com/office/drawing/2014/main" id="{CDE73FAC-1A26-4232-8549-D7E40C5670EB}"/>
                </a:ext>
              </a:extLst>
            </p:cNvPr>
            <p:cNvGrpSpPr/>
            <p:nvPr/>
          </p:nvGrpSpPr>
          <p:grpSpPr>
            <a:xfrm>
              <a:off x="0" y="0"/>
              <a:ext cx="776514" cy="745553"/>
              <a:chOff x="0" y="0"/>
              <a:chExt cx="776513" cy="745552"/>
            </a:xfrm>
          </p:grpSpPr>
          <p:sp>
            <p:nvSpPr>
              <p:cNvPr id="50" name="사각형: 둥근 모서리 60">
                <a:extLst>
                  <a:ext uri="{FF2B5EF4-FFF2-40B4-BE49-F238E27FC236}">
                    <a16:creationId xmlns:a16="http://schemas.microsoft.com/office/drawing/2014/main" id="{D585466E-CE38-4F1F-940B-06873A9E34F3}"/>
                  </a:ext>
                </a:extLst>
              </p:cNvPr>
              <p:cNvSpPr/>
              <p:nvPr/>
            </p:nvSpPr>
            <p:spPr>
              <a:xfrm>
                <a:off x="0" y="0"/>
                <a:ext cx="776514" cy="745553"/>
              </a:xfrm>
              <a:prstGeom prst="roundRect">
                <a:avLst>
                  <a:gd name="adj" fmla="val 9668"/>
                </a:avLst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2200">
                    <a:solidFill>
                      <a:srgbClr val="FFFFFF"/>
                    </a:solidFill>
                    <a:latin typeface="KoPub돋움체 Medium"/>
                    <a:ea typeface="KoPub돋움체 Medium"/>
                    <a:cs typeface="KoPub돋움체 Medium"/>
                    <a:sym typeface="KoPub돋움체 Medium"/>
                  </a:defRPr>
                </a:pPr>
                <a:endParaRPr/>
              </a:p>
            </p:txBody>
          </p:sp>
          <p:sp>
            <p:nvSpPr>
              <p:cNvPr id="51" name="그래픽 52">
                <a:extLst>
                  <a:ext uri="{FF2B5EF4-FFF2-40B4-BE49-F238E27FC236}">
                    <a16:creationId xmlns:a16="http://schemas.microsoft.com/office/drawing/2014/main" id="{195B656B-EBBA-4349-AA04-5A879532820F}"/>
                  </a:ext>
                </a:extLst>
              </p:cNvPr>
              <p:cNvSpPr/>
              <p:nvPr/>
            </p:nvSpPr>
            <p:spPr>
              <a:xfrm>
                <a:off x="134382" y="143108"/>
                <a:ext cx="480072" cy="452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891" y="21600"/>
                    </a:moveTo>
                    <a:lnTo>
                      <a:pt x="0" y="21600"/>
                    </a:lnTo>
                    <a:lnTo>
                      <a:pt x="0" y="16200"/>
                    </a:lnTo>
                    <a:lnTo>
                      <a:pt x="5891" y="16200"/>
                    </a:lnTo>
                    <a:lnTo>
                      <a:pt x="5891" y="21600"/>
                    </a:lnTo>
                    <a:close/>
                    <a:moveTo>
                      <a:pt x="13745" y="13500"/>
                    </a:moveTo>
                    <a:lnTo>
                      <a:pt x="7855" y="13500"/>
                    </a:lnTo>
                    <a:lnTo>
                      <a:pt x="7855" y="21600"/>
                    </a:lnTo>
                    <a:lnTo>
                      <a:pt x="13745" y="21600"/>
                    </a:lnTo>
                    <a:lnTo>
                      <a:pt x="13745" y="13500"/>
                    </a:lnTo>
                    <a:close/>
                    <a:moveTo>
                      <a:pt x="21600" y="9900"/>
                    </a:moveTo>
                    <a:lnTo>
                      <a:pt x="15709" y="9900"/>
                    </a:lnTo>
                    <a:lnTo>
                      <a:pt x="15709" y="21600"/>
                    </a:lnTo>
                    <a:lnTo>
                      <a:pt x="21600" y="21600"/>
                    </a:lnTo>
                    <a:lnTo>
                      <a:pt x="21600" y="9900"/>
                    </a:lnTo>
                    <a:close/>
                    <a:moveTo>
                      <a:pt x="21600" y="0"/>
                    </a:moveTo>
                    <a:lnTo>
                      <a:pt x="15709" y="1099"/>
                    </a:lnTo>
                    <a:lnTo>
                      <a:pt x="17394" y="2636"/>
                    </a:lnTo>
                    <a:lnTo>
                      <a:pt x="10668" y="8696"/>
                    </a:lnTo>
                    <a:lnTo>
                      <a:pt x="7722" y="5994"/>
                    </a:lnTo>
                    <a:lnTo>
                      <a:pt x="24" y="13011"/>
                    </a:lnTo>
                    <a:lnTo>
                      <a:pt x="1408" y="14287"/>
                    </a:lnTo>
                    <a:lnTo>
                      <a:pt x="7718" y="8536"/>
                    </a:lnTo>
                    <a:lnTo>
                      <a:pt x="10655" y="11230"/>
                    </a:lnTo>
                    <a:lnTo>
                      <a:pt x="18784" y="3907"/>
                    </a:lnTo>
                    <a:lnTo>
                      <a:pt x="20421" y="5401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200">
                    <a:latin typeface="KoPub돋움체 Medium"/>
                    <a:ea typeface="KoPub돋움체 Medium"/>
                    <a:cs typeface="KoPub돋움체 Medium"/>
                    <a:sym typeface="KoPub돋움체 Medium"/>
                  </a:defRPr>
                </a:pPr>
                <a:endParaRPr/>
              </a:p>
            </p:txBody>
          </p:sp>
        </p:grpSp>
      </p:grpSp>
      <p:sp>
        <p:nvSpPr>
          <p:cNvPr id="3" name="직사각형 27">
            <a:extLst>
              <a:ext uri="{FF2B5EF4-FFF2-40B4-BE49-F238E27FC236}">
                <a16:creationId xmlns:a16="http://schemas.microsoft.com/office/drawing/2014/main" id="{E33BC968-99E7-78C7-B1B4-FADE31559F9E}"/>
              </a:ext>
            </a:extLst>
          </p:cNvPr>
          <p:cNvSpPr/>
          <p:nvPr/>
        </p:nvSpPr>
        <p:spPr>
          <a:xfrm>
            <a:off x="0" y="6753753"/>
            <a:ext cx="12192000" cy="11567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377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4952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0C46A3F6-A95A-16AB-2DB1-A3D5D0529BDD}"/>
              </a:ext>
            </a:extLst>
          </p:cNvPr>
          <p:cNvGrpSpPr/>
          <p:nvPr/>
        </p:nvGrpSpPr>
        <p:grpSpPr>
          <a:xfrm>
            <a:off x="40377" y="13598"/>
            <a:ext cx="3660673" cy="974562"/>
            <a:chOff x="40375" y="13597"/>
            <a:chExt cx="3660673" cy="974560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C39C96F4-A6BE-1691-368A-29C19DC8DAE3}"/>
                </a:ext>
              </a:extLst>
            </p:cNvPr>
            <p:cNvGrpSpPr/>
            <p:nvPr/>
          </p:nvGrpSpPr>
          <p:grpSpPr>
            <a:xfrm>
              <a:off x="1204531" y="208954"/>
              <a:ext cx="2496517" cy="671138"/>
              <a:chOff x="1030834" y="200980"/>
              <a:chExt cx="2496517" cy="67113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B5E900B-1B4A-8E79-6EB7-F31B91549212}"/>
                  </a:ext>
                </a:extLst>
              </p:cNvPr>
              <p:cNvSpPr txBox="1"/>
              <p:nvPr/>
            </p:nvSpPr>
            <p:spPr>
              <a:xfrm>
                <a:off x="1030834" y="200980"/>
                <a:ext cx="2250937" cy="3533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500" dirty="0">
                    <a:ln>
                      <a:solidFill>
                        <a:prstClr val="black">
                          <a:lumMod val="85000"/>
                          <a:lumOff val="15000"/>
                          <a:alpha val="10000"/>
                        </a:prst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애플리케이션 실행 및 분석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0124880-B2CE-796F-3379-63A6F4844239}"/>
                  </a:ext>
                </a:extLst>
              </p:cNvPr>
              <p:cNvSpPr txBox="1"/>
              <p:nvPr/>
            </p:nvSpPr>
            <p:spPr>
              <a:xfrm>
                <a:off x="1030834" y="463546"/>
                <a:ext cx="2496517" cy="40857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en-US" altLang="ko-KR" sz="1900" dirty="0">
                    <a:ln>
                      <a:solidFill>
                        <a:prstClr val="black">
                          <a:lumMod val="85000"/>
                          <a:lumOff val="15000"/>
                          <a:alpha val="30000"/>
                        </a:prstClr>
                      </a:solidFill>
                    </a:ln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USER</a:t>
                </a:r>
                <a:r>
                  <a:rPr lang="ko-KR" altLang="en-US" sz="1900" dirty="0">
                    <a:ln>
                      <a:solidFill>
                        <a:prstClr val="black">
                          <a:lumMod val="85000"/>
                          <a:lumOff val="15000"/>
                          <a:alpha val="30000"/>
                        </a:prstClr>
                      </a:solidFill>
                    </a:ln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</a:t>
                </a:r>
                <a:r>
                  <a:rPr lang="en-US" altLang="ko-KR" sz="1900" dirty="0">
                    <a:ln>
                      <a:solidFill>
                        <a:prstClr val="black">
                          <a:lumMod val="85000"/>
                          <a:lumOff val="15000"/>
                          <a:alpha val="30000"/>
                        </a:prstClr>
                      </a:solidFill>
                    </a:ln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INFORMATION</a:t>
                </a:r>
                <a:endParaRPr lang="ko-KR" altLang="en-US" sz="1900" dirty="0">
                  <a:ln>
                    <a:solidFill>
                      <a:prstClr val="black">
                        <a:lumMod val="85000"/>
                        <a:lumOff val="15000"/>
                        <a:alpha val="30000"/>
                      </a:prstClr>
                    </a:solidFill>
                  </a:ln>
                  <a:solidFill>
                    <a:prstClr val="black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0777E62-1560-A8A5-B1BA-F0187A78A130}"/>
                </a:ext>
              </a:extLst>
            </p:cNvPr>
            <p:cNvSpPr txBox="1"/>
            <p:nvPr/>
          </p:nvSpPr>
          <p:spPr>
            <a:xfrm>
              <a:off x="40375" y="13597"/>
              <a:ext cx="1213794" cy="9745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77">
                <a:lnSpc>
                  <a:spcPct val="120000"/>
                </a:lnSpc>
                <a:defRPr/>
              </a:pPr>
              <a:r>
                <a:rPr lang="en-US" altLang="ko-KR" sz="5300" dirty="0">
                  <a:ln>
                    <a:solidFill>
                      <a:schemeClr val="tx1">
                        <a:lumMod val="85000"/>
                        <a:lumOff val="1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3-3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ABEADBD-288C-493B-8955-7A1A2BFDF646}"/>
              </a:ext>
            </a:extLst>
          </p:cNvPr>
          <p:cNvGrpSpPr/>
          <p:nvPr/>
        </p:nvGrpSpPr>
        <p:grpSpPr>
          <a:xfrm>
            <a:off x="8146829" y="707634"/>
            <a:ext cx="4051330" cy="81775"/>
            <a:chOff x="8146829" y="707634"/>
            <a:chExt cx="4051330" cy="81775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8F93ED2-5846-457D-893B-96A15F0E20B5}"/>
                </a:ext>
              </a:extLst>
            </p:cNvPr>
            <p:cNvSpPr/>
            <p:nvPr/>
          </p:nvSpPr>
          <p:spPr>
            <a:xfrm>
              <a:off x="8146829" y="730501"/>
              <a:ext cx="3877951" cy="36041"/>
            </a:xfrm>
            <a:prstGeom prst="rect">
              <a:avLst/>
            </a:prstGeom>
            <a:gradFill flip="none" rotWithShape="1">
              <a:gsLst>
                <a:gs pos="49000">
                  <a:schemeClr val="bg1">
                    <a:lumMod val="95000"/>
                  </a:schemeClr>
                </a:gs>
                <a:gs pos="84000">
                  <a:schemeClr val="bg2">
                    <a:lumMod val="90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66" latinLnBrk="0">
                <a:defRPr/>
              </a:pPr>
              <a:endParaRPr lang="ko-KR" altLang="en-US" sz="1351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D53B9AE7-8F73-47AE-983A-04EB9217D9CC}"/>
                </a:ext>
              </a:extLst>
            </p:cNvPr>
            <p:cNvSpPr/>
            <p:nvPr/>
          </p:nvSpPr>
          <p:spPr>
            <a:xfrm>
              <a:off x="11352724" y="707634"/>
              <a:ext cx="845435" cy="81775"/>
            </a:xfrm>
            <a:prstGeom prst="roundRect">
              <a:avLst/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ko-KR" altLang="en-US" dirty="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C323E832-CF90-406B-B464-3B22A47CC725}"/>
              </a:ext>
            </a:extLst>
          </p:cNvPr>
          <p:cNvGrpSpPr/>
          <p:nvPr/>
        </p:nvGrpSpPr>
        <p:grpSpPr>
          <a:xfrm>
            <a:off x="5348149" y="1341688"/>
            <a:ext cx="6289663" cy="2863374"/>
            <a:chOff x="5210649" y="1090738"/>
            <a:chExt cx="6142074" cy="2613773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CF47207-8D12-4BA2-999E-BF8AFB40C1B0}"/>
                </a:ext>
              </a:extLst>
            </p:cNvPr>
            <p:cNvSpPr/>
            <p:nvPr/>
          </p:nvSpPr>
          <p:spPr>
            <a:xfrm>
              <a:off x="5210656" y="1090738"/>
              <a:ext cx="6142067" cy="451413"/>
            </a:xfrm>
            <a:prstGeom prst="rect">
              <a:avLst/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E9EF81F3-738D-4AB0-AB0C-A2D4B01CF6CC}"/>
                </a:ext>
              </a:extLst>
            </p:cNvPr>
            <p:cNvSpPr/>
            <p:nvPr/>
          </p:nvSpPr>
          <p:spPr>
            <a:xfrm>
              <a:off x="5210656" y="1772469"/>
              <a:ext cx="6142067" cy="5189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데이터베이스는 환자 번호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(ID),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성함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성별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ADC 0, 1, 2,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타임스탬프로 구성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시간별 환자의 상태를 추출하기 위해 패치 센서에서 측정되는 실시간 환자 정보에 타임스탬프가 추가되어 저장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9ACF96FB-4F25-4A88-884C-3A3F4E911EE8}"/>
                </a:ext>
              </a:extLst>
            </p:cNvPr>
            <p:cNvSpPr/>
            <p:nvPr/>
          </p:nvSpPr>
          <p:spPr>
            <a:xfrm>
              <a:off x="5210656" y="1129824"/>
              <a:ext cx="4155233" cy="365233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ko-KR" altLang="en-US" sz="2000" b="1" spc="-9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사용자 데이터베이스 설계 및 분석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B9737D4E-B02C-4E8E-8C11-A70ABAAE8D94}"/>
                </a:ext>
              </a:extLst>
            </p:cNvPr>
            <p:cNvSpPr/>
            <p:nvPr/>
          </p:nvSpPr>
          <p:spPr>
            <a:xfrm>
              <a:off x="5210653" y="2502029"/>
              <a:ext cx="6142067" cy="51921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데이터베이스를 관리하기 위한 기본적인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4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가지 쿼리함수를 정의하여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100" spc="-30" dirty="0" err="1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환자별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DB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테이블을 관리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패치에서 수집된 환자의 실시간 데이터를 처리하기 위해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INSERT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를 기본 설정으로 처리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13FEBE1-C655-43C1-987B-A1C53A397897}"/>
                </a:ext>
              </a:extLst>
            </p:cNvPr>
            <p:cNvSpPr/>
            <p:nvPr/>
          </p:nvSpPr>
          <p:spPr>
            <a:xfrm>
              <a:off x="5210649" y="3185591"/>
              <a:ext cx="6142067" cy="5189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모바일 애플리케이션 실행 결과를 통해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, 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실시간 환자 기록 탐색 및 쿼리 함수를 통한 처리가 가능함을 확인하였음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171450" indent="-171450" latinLnBrk="0">
                <a:lnSpc>
                  <a:spcPct val="12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전문 의료진의 접근을 위해 외부 </a:t>
              </a:r>
              <a:r>
                <a:rPr lang="en-US" altLang="ko-KR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DB</a:t>
              </a:r>
              <a:r>
                <a:rPr lang="ko-KR" altLang="en-US" sz="1100" spc="-30" dirty="0">
                  <a:ln>
                    <a:solidFill>
                      <a:schemeClr val="bg1">
                        <a:lumMod val="75000"/>
                        <a:alpha val="0"/>
                      </a:schemeClr>
                    </a:solidFill>
                  </a:ln>
                  <a:solidFill>
                    <a:schemeClr val="bg2">
                      <a:lumMod val="25000"/>
                    </a:schemeClr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와 연결하는 등의 확장이 가능</a:t>
              </a:r>
              <a:endParaRPr lang="en-US" altLang="ko-KR" sz="1100" spc="-30" dirty="0">
                <a:ln>
                  <a:solidFill>
                    <a:schemeClr val="bg1">
                      <a:lumMod val="75000"/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9B2914E1-06D9-6A3B-92D0-6EDBB1A6D42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199" y="1362137"/>
            <a:ext cx="2222819" cy="387285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C69E63C-910F-2E5F-F7C2-F5E20F750C90}"/>
              </a:ext>
            </a:extLst>
          </p:cNvPr>
          <p:cNvSpPr txBox="1"/>
          <p:nvPr/>
        </p:nvSpPr>
        <p:spPr>
          <a:xfrm>
            <a:off x="2836199" y="5238287"/>
            <a:ext cx="2151487" cy="265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377">
              <a:lnSpc>
                <a:spcPct val="120000"/>
              </a:lnSpc>
              <a:defRPr/>
            </a:pPr>
            <a:r>
              <a:rPr lang="en-US" altLang="ko-KR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&lt;</a:t>
            </a:r>
            <a:r>
              <a:rPr lang="ko-KR" altLang="en-US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데이터베이스 조회 결과</a:t>
            </a:r>
            <a:r>
              <a:rPr lang="en-US" altLang="ko-KR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&gt;</a:t>
            </a:r>
            <a:endParaRPr lang="ko-KR" altLang="en-US" sz="1000" b="1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pic>
        <p:nvPicPr>
          <p:cNvPr id="18" name="그림 17" descr="텍스트, 전자기기, 스크린샷이(가) 표시된 사진&#10;&#10;자동 생성된 설명">
            <a:extLst>
              <a:ext uri="{FF2B5EF4-FFF2-40B4-BE49-F238E27FC236}">
                <a16:creationId xmlns:a16="http://schemas.microsoft.com/office/drawing/2014/main" id="{BDE8F47A-99CB-E10A-011D-0FD406AD475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9" y="1362139"/>
            <a:ext cx="2222819" cy="387285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8535D03-331D-1B10-03FE-2AF3CDBE764A}"/>
              </a:ext>
            </a:extLst>
          </p:cNvPr>
          <p:cNvSpPr txBox="1"/>
          <p:nvPr/>
        </p:nvSpPr>
        <p:spPr>
          <a:xfrm>
            <a:off x="324249" y="5238287"/>
            <a:ext cx="2222820" cy="265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377">
              <a:lnSpc>
                <a:spcPct val="120000"/>
              </a:lnSpc>
              <a:defRPr/>
            </a:pPr>
            <a:r>
              <a:rPr lang="en-US" altLang="ko-KR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&lt;</a:t>
            </a:r>
            <a:r>
              <a:rPr lang="ko-KR" altLang="en-US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최초 환자 등록</a:t>
            </a:r>
            <a:r>
              <a:rPr lang="en-US" altLang="ko-KR" sz="1000" b="1" dirty="0">
                <a:ln>
                  <a:solidFill>
                    <a:prstClr val="black">
                      <a:lumMod val="85000"/>
                      <a:lumOff val="15000"/>
                      <a:alpha val="0"/>
                    </a:prst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&gt;</a:t>
            </a:r>
            <a:endParaRPr lang="ko-KR" altLang="en-US" sz="1000" b="1" dirty="0">
              <a:ln>
                <a:solidFill>
                  <a:prstClr val="black">
                    <a:lumMod val="85000"/>
                    <a:lumOff val="15000"/>
                    <a:alpha val="0"/>
                  </a:prst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2" name="Slide Number Placeholder 2">
            <a:extLst>
              <a:ext uri="{FF2B5EF4-FFF2-40B4-BE49-F238E27FC236}">
                <a16:creationId xmlns:a16="http://schemas.microsoft.com/office/drawing/2014/main" id="{7D1A514B-C289-4DC4-80C6-7CDA1098BB97}"/>
              </a:ext>
            </a:extLst>
          </p:cNvPr>
          <p:cNvSpPr txBox="1">
            <a:spLocks/>
          </p:cNvSpPr>
          <p:nvPr/>
        </p:nvSpPr>
        <p:spPr>
          <a:xfrm>
            <a:off x="11605933" y="6467850"/>
            <a:ext cx="681316" cy="292389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3481812-CA6E-4CF7-A597-B03BE0D22F0C}" type="slidenum">
              <a:rPr lang="en-GB" sz="120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pPr algn="ctr"/>
              <a:t>8</a:t>
            </a:fld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/10</a:t>
            </a:r>
            <a:endParaRPr lang="en-GB" sz="1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41" name="그룹 56">
            <a:extLst>
              <a:ext uri="{FF2B5EF4-FFF2-40B4-BE49-F238E27FC236}">
                <a16:creationId xmlns:a16="http://schemas.microsoft.com/office/drawing/2014/main" id="{3E1D9D3C-F9E1-4983-93DF-B84A4428CBD4}"/>
              </a:ext>
            </a:extLst>
          </p:cNvPr>
          <p:cNvGrpSpPr/>
          <p:nvPr/>
        </p:nvGrpSpPr>
        <p:grpSpPr>
          <a:xfrm>
            <a:off x="839792" y="5701649"/>
            <a:ext cx="10512423" cy="760945"/>
            <a:chOff x="0" y="-15391"/>
            <a:chExt cx="10512422" cy="760944"/>
          </a:xfrm>
        </p:grpSpPr>
        <p:sp>
          <p:nvSpPr>
            <p:cNvPr id="46" name="직사각형 57">
              <a:extLst>
                <a:ext uri="{FF2B5EF4-FFF2-40B4-BE49-F238E27FC236}">
                  <a16:creationId xmlns:a16="http://schemas.microsoft.com/office/drawing/2014/main" id="{161230B5-D03C-4AC8-AD36-B98FD838C77E}"/>
                </a:ext>
              </a:extLst>
            </p:cNvPr>
            <p:cNvSpPr/>
            <p:nvPr/>
          </p:nvSpPr>
          <p:spPr>
            <a:xfrm>
              <a:off x="828111" y="0"/>
              <a:ext cx="9684311" cy="731934"/>
            </a:xfrm>
            <a:prstGeom prst="rect">
              <a:avLst/>
            </a:prstGeom>
            <a:solidFill>
              <a:srgbClr val="EDEDE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200">
                  <a:solidFill>
                    <a:srgbClr val="FFFFFF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endParaRPr/>
            </a:p>
          </p:txBody>
        </p:sp>
        <p:sp>
          <p:nvSpPr>
            <p:cNvPr id="47" name="직사각형 58">
              <a:extLst>
                <a:ext uri="{FF2B5EF4-FFF2-40B4-BE49-F238E27FC236}">
                  <a16:creationId xmlns:a16="http://schemas.microsoft.com/office/drawing/2014/main" id="{B1CC4EEE-00B7-426F-9E5A-0304EBA264B9}"/>
                </a:ext>
              </a:extLst>
            </p:cNvPr>
            <p:cNvSpPr txBox="1"/>
            <p:nvPr/>
          </p:nvSpPr>
          <p:spPr>
            <a:xfrm>
              <a:off x="925398" y="-15391"/>
              <a:ext cx="9513756" cy="7352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marL="285750" indent="-285750">
                <a:lnSpc>
                  <a:spcPct val="120000"/>
                </a:lnSpc>
                <a:buSzPct val="100000"/>
                <a:buFont typeface="Arial"/>
                <a:buChar char="•"/>
                <a:defRPr sz="1200" spc="-37">
                  <a:ln w="9525" cap="flat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</a:ln>
                  <a:solidFill>
                    <a:srgbClr val="3B3838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실시간으로 수집되는 환자의 정보를 효과적으로 처리하기 위해 </a:t>
              </a:r>
              <a:r>
                <a:rPr lang="en-US" altLang="ko-KR" dirty="0">
                  <a:solidFill>
                    <a:schemeClr val="bg2">
                      <a:lumMod val="25000"/>
                    </a:schemeClr>
                  </a:solidFill>
                </a:rPr>
                <a:t>SQL </a:t>
              </a: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기반의 데이터베이스를 설계 및 구현</a:t>
              </a:r>
              <a:endParaRPr lang="en-US" altLang="ko-KR" dirty="0">
                <a:solidFill>
                  <a:schemeClr val="bg2">
                    <a:lumMod val="25000"/>
                  </a:schemeClr>
                </a:solidFill>
              </a:endParaRPr>
            </a:p>
            <a:p>
              <a:pPr marL="285750" indent="-285750">
                <a:lnSpc>
                  <a:spcPct val="120000"/>
                </a:lnSpc>
                <a:buSzPct val="100000"/>
                <a:buFont typeface="Arial"/>
                <a:buChar char="•"/>
                <a:defRPr sz="1200" spc="-37">
                  <a:ln w="9525" cap="flat">
                    <a:solidFill>
                      <a:schemeClr val="accent1">
                        <a:alpha val="0"/>
                      </a:schemeClr>
                    </a:solidFill>
                    <a:prstDash val="solid"/>
                    <a:round/>
                  </a:ln>
                  <a:solidFill>
                    <a:srgbClr val="3B3838"/>
                  </a:solidFill>
                  <a:latin typeface="KoPub돋움체 Medium"/>
                  <a:ea typeface="KoPub돋움체 Medium"/>
                  <a:cs typeface="KoPub돋움체 Medium"/>
                  <a:sym typeface="KoPub돋움체 Medium"/>
                </a:defRPr>
              </a:pP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모바일 애플리케이션 실행 결과를 통해</a:t>
              </a:r>
              <a:r>
                <a:rPr lang="en-US" altLang="ko-KR" dirty="0">
                  <a:solidFill>
                    <a:schemeClr val="bg2">
                      <a:lumMod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타임스탬프가 결합된 환자 테이블을 통해 등록</a:t>
              </a:r>
              <a:r>
                <a:rPr lang="en-US" altLang="ko-KR" dirty="0">
                  <a:solidFill>
                    <a:schemeClr val="bg2">
                      <a:lumMod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조회</a:t>
              </a:r>
              <a:r>
                <a:rPr lang="en-US" altLang="ko-KR" dirty="0">
                  <a:solidFill>
                    <a:schemeClr val="bg2">
                      <a:lumMod val="25000"/>
                    </a:schemeClr>
                  </a:solidFill>
                </a:rPr>
                <a:t>, </a:t>
              </a:r>
              <a:r>
                <a:rPr lang="ko-KR" altLang="en-US" dirty="0">
                  <a:solidFill>
                    <a:schemeClr val="bg2">
                      <a:lumMod val="25000"/>
                    </a:schemeClr>
                  </a:solidFill>
                </a:rPr>
                <a:t>제거 등의 다양한 쿼리함수의 동작을 확인하였음 </a:t>
              </a:r>
              <a:endParaRPr lang="en-US" altLang="ko-KR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48" name="그룹 59">
              <a:extLst>
                <a:ext uri="{FF2B5EF4-FFF2-40B4-BE49-F238E27FC236}">
                  <a16:creationId xmlns:a16="http://schemas.microsoft.com/office/drawing/2014/main" id="{E6AA3DE8-9101-4930-80C4-E07BDEAD050C}"/>
                </a:ext>
              </a:extLst>
            </p:cNvPr>
            <p:cNvGrpSpPr/>
            <p:nvPr/>
          </p:nvGrpSpPr>
          <p:grpSpPr>
            <a:xfrm>
              <a:off x="0" y="0"/>
              <a:ext cx="776514" cy="745553"/>
              <a:chOff x="0" y="0"/>
              <a:chExt cx="776513" cy="745552"/>
            </a:xfrm>
          </p:grpSpPr>
          <p:sp>
            <p:nvSpPr>
              <p:cNvPr id="49" name="사각형: 둥근 모서리 60">
                <a:extLst>
                  <a:ext uri="{FF2B5EF4-FFF2-40B4-BE49-F238E27FC236}">
                    <a16:creationId xmlns:a16="http://schemas.microsoft.com/office/drawing/2014/main" id="{F2F75E13-1B9A-4CDF-B744-79CCD58E38CA}"/>
                  </a:ext>
                </a:extLst>
              </p:cNvPr>
              <p:cNvSpPr/>
              <p:nvPr/>
            </p:nvSpPr>
            <p:spPr>
              <a:xfrm>
                <a:off x="0" y="0"/>
                <a:ext cx="776514" cy="745553"/>
              </a:xfrm>
              <a:prstGeom prst="roundRect">
                <a:avLst>
                  <a:gd name="adj" fmla="val 9668"/>
                </a:avLst>
              </a:prstGeom>
              <a:solidFill>
                <a:srgbClr val="BFBFB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 sz="2200">
                    <a:solidFill>
                      <a:srgbClr val="FFFFFF"/>
                    </a:solidFill>
                    <a:latin typeface="KoPub돋움체 Medium"/>
                    <a:ea typeface="KoPub돋움체 Medium"/>
                    <a:cs typeface="KoPub돋움체 Medium"/>
                    <a:sym typeface="KoPub돋움체 Medium"/>
                  </a:defRPr>
                </a:pPr>
                <a:endParaRPr/>
              </a:p>
            </p:txBody>
          </p:sp>
          <p:sp>
            <p:nvSpPr>
              <p:cNvPr id="50" name="그래픽 52">
                <a:extLst>
                  <a:ext uri="{FF2B5EF4-FFF2-40B4-BE49-F238E27FC236}">
                    <a16:creationId xmlns:a16="http://schemas.microsoft.com/office/drawing/2014/main" id="{5A598F95-C55E-4694-9278-014825DA9776}"/>
                  </a:ext>
                </a:extLst>
              </p:cNvPr>
              <p:cNvSpPr/>
              <p:nvPr/>
            </p:nvSpPr>
            <p:spPr>
              <a:xfrm>
                <a:off x="134382" y="143108"/>
                <a:ext cx="480072" cy="4527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891" y="21600"/>
                    </a:moveTo>
                    <a:lnTo>
                      <a:pt x="0" y="21600"/>
                    </a:lnTo>
                    <a:lnTo>
                      <a:pt x="0" y="16200"/>
                    </a:lnTo>
                    <a:lnTo>
                      <a:pt x="5891" y="16200"/>
                    </a:lnTo>
                    <a:lnTo>
                      <a:pt x="5891" y="21600"/>
                    </a:lnTo>
                    <a:close/>
                    <a:moveTo>
                      <a:pt x="13745" y="13500"/>
                    </a:moveTo>
                    <a:lnTo>
                      <a:pt x="7855" y="13500"/>
                    </a:lnTo>
                    <a:lnTo>
                      <a:pt x="7855" y="21600"/>
                    </a:lnTo>
                    <a:lnTo>
                      <a:pt x="13745" y="21600"/>
                    </a:lnTo>
                    <a:lnTo>
                      <a:pt x="13745" y="13500"/>
                    </a:lnTo>
                    <a:close/>
                    <a:moveTo>
                      <a:pt x="21600" y="9900"/>
                    </a:moveTo>
                    <a:lnTo>
                      <a:pt x="15709" y="9900"/>
                    </a:lnTo>
                    <a:lnTo>
                      <a:pt x="15709" y="21600"/>
                    </a:lnTo>
                    <a:lnTo>
                      <a:pt x="21600" y="21600"/>
                    </a:lnTo>
                    <a:lnTo>
                      <a:pt x="21600" y="9900"/>
                    </a:lnTo>
                    <a:close/>
                    <a:moveTo>
                      <a:pt x="21600" y="0"/>
                    </a:moveTo>
                    <a:lnTo>
                      <a:pt x="15709" y="1099"/>
                    </a:lnTo>
                    <a:lnTo>
                      <a:pt x="17394" y="2636"/>
                    </a:lnTo>
                    <a:lnTo>
                      <a:pt x="10668" y="8696"/>
                    </a:lnTo>
                    <a:lnTo>
                      <a:pt x="7722" y="5994"/>
                    </a:lnTo>
                    <a:lnTo>
                      <a:pt x="24" y="13011"/>
                    </a:lnTo>
                    <a:lnTo>
                      <a:pt x="1408" y="14287"/>
                    </a:lnTo>
                    <a:lnTo>
                      <a:pt x="7718" y="8536"/>
                    </a:lnTo>
                    <a:lnTo>
                      <a:pt x="10655" y="11230"/>
                    </a:lnTo>
                    <a:lnTo>
                      <a:pt x="18784" y="3907"/>
                    </a:lnTo>
                    <a:lnTo>
                      <a:pt x="20421" y="5401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 sz="2200">
                    <a:latin typeface="KoPub돋움체 Medium"/>
                    <a:ea typeface="KoPub돋움체 Medium"/>
                    <a:cs typeface="KoPub돋움체 Medium"/>
                    <a:sym typeface="KoPub돋움체 Medium"/>
                  </a:defRPr>
                </a:pPr>
                <a:endParaRPr/>
              </a:p>
            </p:txBody>
          </p:sp>
        </p:grpSp>
      </p:grpSp>
      <p:sp>
        <p:nvSpPr>
          <p:cNvPr id="2" name="직사각형 27">
            <a:extLst>
              <a:ext uri="{FF2B5EF4-FFF2-40B4-BE49-F238E27FC236}">
                <a16:creationId xmlns:a16="http://schemas.microsoft.com/office/drawing/2014/main" id="{58A000F7-C326-F1A0-DAFD-FB58F61ABB37}"/>
              </a:ext>
            </a:extLst>
          </p:cNvPr>
          <p:cNvSpPr/>
          <p:nvPr/>
        </p:nvSpPr>
        <p:spPr>
          <a:xfrm>
            <a:off x="0" y="6753753"/>
            <a:ext cx="12192000" cy="11567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377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8304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0A63A30-A2B3-E16F-3FB7-4737B17164C7}"/>
              </a:ext>
            </a:extLst>
          </p:cNvPr>
          <p:cNvSpPr/>
          <p:nvPr/>
        </p:nvSpPr>
        <p:spPr>
          <a:xfrm>
            <a:off x="840958" y="1177382"/>
            <a:ext cx="10529465" cy="51655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215">
              <a:latin typeface="Arial" panose="020B0604020202020204" pitchFamily="34" charset="0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C46A3F6-A95A-16AB-2DB1-A3D5D0529BDD}"/>
              </a:ext>
            </a:extLst>
          </p:cNvPr>
          <p:cNvGrpSpPr/>
          <p:nvPr/>
        </p:nvGrpSpPr>
        <p:grpSpPr>
          <a:xfrm>
            <a:off x="40377" y="13598"/>
            <a:ext cx="4186137" cy="974562"/>
            <a:chOff x="40375" y="13597"/>
            <a:chExt cx="4186137" cy="974560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C39C96F4-A6BE-1691-368A-29C19DC8DAE3}"/>
                </a:ext>
              </a:extLst>
            </p:cNvPr>
            <p:cNvGrpSpPr/>
            <p:nvPr/>
          </p:nvGrpSpPr>
          <p:grpSpPr>
            <a:xfrm>
              <a:off x="1204531" y="208954"/>
              <a:ext cx="3021981" cy="685501"/>
              <a:chOff x="1030834" y="200980"/>
              <a:chExt cx="3021981" cy="685501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B5E900B-1B4A-8E79-6EB7-F31B91549212}"/>
                  </a:ext>
                </a:extLst>
              </p:cNvPr>
              <p:cNvSpPr txBox="1"/>
              <p:nvPr/>
            </p:nvSpPr>
            <p:spPr>
              <a:xfrm>
                <a:off x="1030834" y="200980"/>
                <a:ext cx="534121" cy="3533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500" dirty="0">
                    <a:ln>
                      <a:solidFill>
                        <a:prstClr val="black">
                          <a:lumMod val="85000"/>
                          <a:lumOff val="15000"/>
                          <a:alpha val="10000"/>
                        </a:prstClr>
                      </a:solidFill>
                    </a:ln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결론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0124880-B2CE-796F-3379-63A6F4844239}"/>
                  </a:ext>
                </a:extLst>
              </p:cNvPr>
              <p:cNvSpPr txBox="1"/>
              <p:nvPr/>
            </p:nvSpPr>
            <p:spPr>
              <a:xfrm>
                <a:off x="1030834" y="463546"/>
                <a:ext cx="3021981" cy="4229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377">
                  <a:lnSpc>
                    <a:spcPct val="120000"/>
                  </a:lnSpc>
                  <a:defRPr/>
                </a:pPr>
                <a:r>
                  <a:rPr lang="ko-KR" altLang="en-US" sz="1900" dirty="0">
                    <a:ln>
                      <a:solidFill>
                        <a:prstClr val="black">
                          <a:lumMod val="85000"/>
                          <a:lumOff val="15000"/>
                          <a:alpha val="30000"/>
                        </a:prstClr>
                      </a:solidFill>
                    </a:ln>
                    <a:solidFill>
                      <a:prstClr val="black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애플리케이션 실행 결과 요약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0777E62-1560-A8A5-B1BA-F0187A78A130}"/>
                </a:ext>
              </a:extLst>
            </p:cNvPr>
            <p:cNvSpPr txBox="1"/>
            <p:nvPr/>
          </p:nvSpPr>
          <p:spPr>
            <a:xfrm>
              <a:off x="40375" y="13597"/>
              <a:ext cx="1213794" cy="9745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14377">
                <a:lnSpc>
                  <a:spcPct val="120000"/>
                </a:lnSpc>
                <a:defRPr/>
              </a:pPr>
              <a:r>
                <a:rPr lang="en-US" altLang="ko-KR" sz="5300" dirty="0">
                  <a:ln>
                    <a:solidFill>
                      <a:schemeClr val="tx1">
                        <a:lumMod val="85000"/>
                        <a:lumOff val="15000"/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4-1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ABEADBD-288C-493B-8955-7A1A2BFDF646}"/>
              </a:ext>
            </a:extLst>
          </p:cNvPr>
          <p:cNvGrpSpPr/>
          <p:nvPr/>
        </p:nvGrpSpPr>
        <p:grpSpPr>
          <a:xfrm>
            <a:off x="8146829" y="707634"/>
            <a:ext cx="4051330" cy="81775"/>
            <a:chOff x="8146829" y="707634"/>
            <a:chExt cx="4051330" cy="81775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8F93ED2-5846-457D-893B-96A15F0E20B5}"/>
                </a:ext>
              </a:extLst>
            </p:cNvPr>
            <p:cNvSpPr/>
            <p:nvPr/>
          </p:nvSpPr>
          <p:spPr>
            <a:xfrm>
              <a:off x="8146829" y="730501"/>
              <a:ext cx="3877951" cy="36041"/>
            </a:xfrm>
            <a:prstGeom prst="rect">
              <a:avLst/>
            </a:prstGeom>
            <a:gradFill flip="none" rotWithShape="1">
              <a:gsLst>
                <a:gs pos="49000">
                  <a:schemeClr val="bg1">
                    <a:lumMod val="95000"/>
                  </a:schemeClr>
                </a:gs>
                <a:gs pos="84000">
                  <a:schemeClr val="bg2">
                    <a:lumMod val="90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66" latinLnBrk="0">
                <a:defRPr/>
              </a:pPr>
              <a:endParaRPr lang="ko-KR" altLang="en-US" sz="1351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D53B9AE7-8F73-47AE-983A-04EB9217D9CC}"/>
                </a:ext>
              </a:extLst>
            </p:cNvPr>
            <p:cNvSpPr/>
            <p:nvPr/>
          </p:nvSpPr>
          <p:spPr>
            <a:xfrm>
              <a:off x="11352724" y="707634"/>
              <a:ext cx="845435" cy="81775"/>
            </a:xfrm>
            <a:prstGeom prst="roundRect">
              <a:avLst/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ko-KR" altLang="en-US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63157E-F413-4C8A-8F9A-E623EAA84F75}"/>
              </a:ext>
            </a:extLst>
          </p:cNvPr>
          <p:cNvSpPr/>
          <p:nvPr/>
        </p:nvSpPr>
        <p:spPr>
          <a:xfrm>
            <a:off x="1198918" y="1628415"/>
            <a:ext cx="9791537" cy="12636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215" dirty="0">
              <a:latin typeface="Arial" panose="020B0604020202020204" pitchFamily="34" charset="0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DD59552-54D0-4A29-B620-F3799D536317}"/>
              </a:ext>
            </a:extLst>
          </p:cNvPr>
          <p:cNvGrpSpPr/>
          <p:nvPr/>
        </p:nvGrpSpPr>
        <p:grpSpPr>
          <a:xfrm>
            <a:off x="1117065" y="1442723"/>
            <a:ext cx="2484014" cy="487673"/>
            <a:chOff x="570678" y="2426976"/>
            <a:chExt cx="1844864" cy="396234"/>
          </a:xfrm>
        </p:grpSpPr>
        <p:sp>
          <p:nvSpPr>
            <p:cNvPr id="15" name="사각형: 둥근 위쪽 모서리 14">
              <a:extLst>
                <a:ext uri="{FF2B5EF4-FFF2-40B4-BE49-F238E27FC236}">
                  <a16:creationId xmlns:a16="http://schemas.microsoft.com/office/drawing/2014/main" id="{AF5A2AD9-A389-481E-8F46-78530D8B622A}"/>
                </a:ext>
              </a:extLst>
            </p:cNvPr>
            <p:cNvSpPr/>
            <p:nvPr/>
          </p:nvSpPr>
          <p:spPr>
            <a:xfrm rot="5400000">
              <a:off x="1343044" y="1655464"/>
              <a:ext cx="300986" cy="184401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15">
                <a:latin typeface="Arial" panose="020B0604020202020204" pitchFamily="34" charset="0"/>
              </a:endParaRPr>
            </a:p>
          </p:txBody>
        </p:sp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777A31EF-F8B1-4237-AEE9-C90CA207ECB6}"/>
                </a:ext>
              </a:extLst>
            </p:cNvPr>
            <p:cNvSpPr/>
            <p:nvPr/>
          </p:nvSpPr>
          <p:spPr>
            <a:xfrm flipH="1" flipV="1">
              <a:off x="570678" y="2727960"/>
              <a:ext cx="65652" cy="95250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15">
                <a:latin typeface="Arial" panose="020B0604020202020204" pitchFamily="34" charset="0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076838C-E025-4914-BD8F-4442EC9EBE89}"/>
              </a:ext>
            </a:extLst>
          </p:cNvPr>
          <p:cNvSpPr/>
          <p:nvPr/>
        </p:nvSpPr>
        <p:spPr>
          <a:xfrm>
            <a:off x="1278670" y="1439920"/>
            <a:ext cx="28484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723" b="1" spc="-62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▶ 실시간 데이터 수신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06BDD97-18DC-44FD-BF28-0D327CB2D2AA}"/>
              </a:ext>
            </a:extLst>
          </p:cNvPr>
          <p:cNvSpPr/>
          <p:nvPr/>
        </p:nvSpPr>
        <p:spPr>
          <a:xfrm>
            <a:off x="1314085" y="2049780"/>
            <a:ext cx="9583213" cy="52982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13328" marR="93789" indent="-113328" defTabSz="844104">
              <a:lnSpc>
                <a:spcPct val="125000"/>
              </a:lnSpc>
              <a:buFont typeface="Arial" pitchFamily="34" charset="0"/>
              <a:buChar char="•"/>
              <a:defRPr/>
            </a:pPr>
            <a:r>
              <a:rPr lang="ko-KR" altLang="en-US" sz="1200" spc="-37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본 프로젝트에서는 </a:t>
            </a:r>
            <a:r>
              <a:rPr lang="ko-KR" altLang="en-US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패치 센서와 모바일 디바이스를 활용한 헬스케어 모바일 애플리케이션 설계 및 분석을 수행</a:t>
            </a:r>
            <a:endParaRPr lang="en-US" altLang="ko-KR" sz="1200" spc="-37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13328" marR="93789" indent="-113328" defTabSz="844104">
              <a:lnSpc>
                <a:spcPct val="125000"/>
              </a:lnSpc>
              <a:buFont typeface="Arial" pitchFamily="34" charset="0"/>
              <a:buChar char="•"/>
              <a:defRPr/>
            </a:pPr>
            <a:r>
              <a:rPr lang="ko-KR" altLang="en-US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패치 센서로부터 수집된 실시간 환자 데이터 수신을 달성할 수 있음을 확인하였으며 고위험군 환자에 대한 적용 가능성을 확인하였음</a:t>
            </a:r>
            <a:endParaRPr lang="en-US" altLang="ko-KR" sz="1200" spc="-37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BD4A9DC-129A-4FD5-BA46-F725AF519C6D}"/>
              </a:ext>
            </a:extLst>
          </p:cNvPr>
          <p:cNvSpPr/>
          <p:nvPr/>
        </p:nvSpPr>
        <p:spPr>
          <a:xfrm>
            <a:off x="1198918" y="3207761"/>
            <a:ext cx="9791537" cy="12636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215" dirty="0">
              <a:latin typeface="Arial" panose="020B060402020202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3697CC9-E71B-4540-AFE6-AA829599BE41}"/>
              </a:ext>
            </a:extLst>
          </p:cNvPr>
          <p:cNvGrpSpPr/>
          <p:nvPr/>
        </p:nvGrpSpPr>
        <p:grpSpPr>
          <a:xfrm>
            <a:off x="1117064" y="3022070"/>
            <a:ext cx="2484015" cy="487673"/>
            <a:chOff x="570678" y="2426976"/>
            <a:chExt cx="1844864" cy="396234"/>
          </a:xfrm>
        </p:grpSpPr>
        <p:sp>
          <p:nvSpPr>
            <p:cNvPr id="21" name="사각형: 둥근 위쪽 모서리 20">
              <a:extLst>
                <a:ext uri="{FF2B5EF4-FFF2-40B4-BE49-F238E27FC236}">
                  <a16:creationId xmlns:a16="http://schemas.microsoft.com/office/drawing/2014/main" id="{3E79A3C8-56ED-479A-BCCB-9034C870A573}"/>
                </a:ext>
              </a:extLst>
            </p:cNvPr>
            <p:cNvSpPr/>
            <p:nvPr/>
          </p:nvSpPr>
          <p:spPr>
            <a:xfrm rot="5400000">
              <a:off x="1343044" y="1655464"/>
              <a:ext cx="300986" cy="184401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08A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15">
                <a:latin typeface="Arial" panose="020B0604020202020204" pitchFamily="34" charset="0"/>
              </a:endParaRPr>
            </a:p>
          </p:txBody>
        </p:sp>
        <p:sp>
          <p:nvSpPr>
            <p:cNvPr id="22" name="직각 삼각형 21">
              <a:extLst>
                <a:ext uri="{FF2B5EF4-FFF2-40B4-BE49-F238E27FC236}">
                  <a16:creationId xmlns:a16="http://schemas.microsoft.com/office/drawing/2014/main" id="{33A65EED-413B-4C49-B107-57A41ADB7091}"/>
                </a:ext>
              </a:extLst>
            </p:cNvPr>
            <p:cNvSpPr/>
            <p:nvPr/>
          </p:nvSpPr>
          <p:spPr>
            <a:xfrm flipH="1" flipV="1">
              <a:off x="570678" y="2727960"/>
              <a:ext cx="65652" cy="95250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15">
                <a:latin typeface="Arial" panose="020B0604020202020204" pitchFamily="34" charset="0"/>
              </a:endParaRPr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FA24FEB-90BB-4BE9-A284-D99E09D10955}"/>
              </a:ext>
            </a:extLst>
          </p:cNvPr>
          <p:cNvSpPr/>
          <p:nvPr/>
        </p:nvSpPr>
        <p:spPr>
          <a:xfrm>
            <a:off x="1278671" y="3016921"/>
            <a:ext cx="2245820" cy="357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723" b="1" spc="-62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▶ 데이터베이스 처리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FCC0020A-08BF-4F61-A8B9-A3C9750CFD6E}"/>
              </a:ext>
            </a:extLst>
          </p:cNvPr>
          <p:cNvSpPr/>
          <p:nvPr/>
        </p:nvSpPr>
        <p:spPr>
          <a:xfrm>
            <a:off x="1314086" y="3629127"/>
            <a:ext cx="9583212" cy="52982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13328" marR="93789" indent="-113328" defTabSz="844104">
              <a:lnSpc>
                <a:spcPct val="125000"/>
              </a:lnSpc>
              <a:buFont typeface="Arial" pitchFamily="34" charset="0"/>
              <a:buChar char="•"/>
              <a:defRPr/>
            </a:pPr>
            <a:r>
              <a:rPr lang="ko-KR" altLang="en-US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본 프로젝트에 요구되는 환자 정보와 패치 센서에서 수집되는 </a:t>
            </a:r>
            <a:r>
              <a:rPr lang="en-US" altLang="ko-KR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ADC 0, 1, 2</a:t>
            </a:r>
            <a:r>
              <a:rPr lang="ko-KR" altLang="en-US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기준으로 데이터베이스를 설계 및 구축</a:t>
            </a:r>
            <a:endParaRPr lang="en-US" altLang="ko-KR" sz="1200" spc="-37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13328" marR="93789" indent="-113328" defTabSz="844104">
              <a:lnSpc>
                <a:spcPct val="125000"/>
              </a:lnSpc>
              <a:buFont typeface="Arial" pitchFamily="34" charset="0"/>
              <a:buChar char="•"/>
              <a:defRPr/>
            </a:pPr>
            <a:r>
              <a:rPr lang="ko-KR" altLang="en-US" sz="1200" spc="-37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실제 실시간 환자 데이터에 대한 데이터베이스 관리가 모두 문제없이 동작하는 것을 확인하였음</a:t>
            </a:r>
            <a:endParaRPr lang="en-US" altLang="ko-KR" sz="1200" spc="-37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4400088-045C-4AEE-8F03-D4A285FBF504}"/>
              </a:ext>
            </a:extLst>
          </p:cNvPr>
          <p:cNvSpPr/>
          <p:nvPr/>
        </p:nvSpPr>
        <p:spPr>
          <a:xfrm>
            <a:off x="1314086" y="5437498"/>
            <a:ext cx="9583212" cy="52982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13328" marR="93789" indent="-113328" defTabSz="844104">
              <a:lnSpc>
                <a:spcPct val="125000"/>
              </a:lnSpc>
              <a:buFont typeface="Arial" pitchFamily="34" charset="0"/>
              <a:buChar char="•"/>
              <a:defRPr/>
            </a:pPr>
            <a:endParaRPr lang="en-US" altLang="ko-KR" sz="1200" spc="-37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113328" marR="93789" indent="-113328" defTabSz="844104">
              <a:lnSpc>
                <a:spcPct val="125000"/>
              </a:lnSpc>
              <a:buFont typeface="Arial" pitchFamily="34" charset="0"/>
              <a:buChar char="•"/>
              <a:defRPr/>
            </a:pPr>
            <a:endParaRPr lang="en-US" altLang="ko-KR" sz="1200" spc="-37" dirty="0">
              <a:ln>
                <a:solidFill>
                  <a:srgbClr val="4F81BD">
                    <a:alpha val="0"/>
                  </a:srgbClr>
                </a:solidFill>
              </a:ln>
              <a:solidFill>
                <a:schemeClr val="bg2">
                  <a:lumMod val="25000"/>
                </a:schemeClr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40" name="Slide Number Placeholder 2">
            <a:extLst>
              <a:ext uri="{FF2B5EF4-FFF2-40B4-BE49-F238E27FC236}">
                <a16:creationId xmlns:a16="http://schemas.microsoft.com/office/drawing/2014/main" id="{893F2DE9-A1CF-469F-B9D5-DF228A930CC0}"/>
              </a:ext>
            </a:extLst>
          </p:cNvPr>
          <p:cNvSpPr txBox="1">
            <a:spLocks/>
          </p:cNvSpPr>
          <p:nvPr/>
        </p:nvSpPr>
        <p:spPr>
          <a:xfrm>
            <a:off x="11605933" y="6467850"/>
            <a:ext cx="681316" cy="292389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3481812-CA6E-4CF7-A597-B03BE0D22F0C}" type="slidenum">
              <a:rPr lang="en-GB" sz="120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pPr algn="ctr"/>
              <a:t>9</a:t>
            </a:fld>
            <a:r>
              <a:rPr lang="en-US" altLang="ko-KR" sz="12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/10</a:t>
            </a:r>
            <a:endParaRPr lang="en-GB" sz="12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" name="직사각형 27">
            <a:extLst>
              <a:ext uri="{FF2B5EF4-FFF2-40B4-BE49-F238E27FC236}">
                <a16:creationId xmlns:a16="http://schemas.microsoft.com/office/drawing/2014/main" id="{E712482B-03E2-7AA4-A835-BDE3FAFA7C37}"/>
              </a:ext>
            </a:extLst>
          </p:cNvPr>
          <p:cNvSpPr/>
          <p:nvPr/>
        </p:nvSpPr>
        <p:spPr>
          <a:xfrm>
            <a:off x="0" y="6753753"/>
            <a:ext cx="12192000" cy="115678"/>
          </a:xfrm>
          <a:prstGeom prst="rect">
            <a:avLst/>
          </a:prstGeom>
          <a:solidFill>
            <a:srgbClr val="404040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914377">
              <a:defRPr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2888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3106</TotalTime>
  <Words>1075</Words>
  <Application>Microsoft Office PowerPoint</Application>
  <PresentationFormat>와이드스크린</PresentationFormat>
  <Paragraphs>151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2" baseType="lpstr">
      <vt:lpstr>Arial</vt:lpstr>
      <vt:lpstr>나눔스퀘어 ExtraBold</vt:lpstr>
      <vt:lpstr>맑은 고딕</vt:lpstr>
      <vt:lpstr>Wingdings</vt:lpstr>
      <vt:lpstr>KoPub돋움체 Medium</vt:lpstr>
      <vt:lpstr>나눔스퀘어 Bold</vt:lpstr>
      <vt:lpstr>나눔스퀘어_ac ExtraBold</vt:lpstr>
      <vt:lpstr>Times New Roman</vt:lpstr>
      <vt:lpstr>나눔스퀘어 Light</vt:lpstr>
      <vt:lpstr>나눔스퀘어</vt:lpstr>
      <vt:lpstr>나눔스퀘어라운드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한규</dc:creator>
  <cp:lastModifiedBy>Beomsu Kim</cp:lastModifiedBy>
  <cp:revision>377</cp:revision>
  <dcterms:created xsi:type="dcterms:W3CDTF">2019-10-27T05:47:33Z</dcterms:created>
  <dcterms:modified xsi:type="dcterms:W3CDTF">2023-12-03T04:26:50Z</dcterms:modified>
</cp:coreProperties>
</file>

<file path=docProps/thumbnail.jpeg>
</file>